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686" r:id="rId2"/>
    <p:sldId id="326" r:id="rId3"/>
    <p:sldId id="448" r:id="rId4"/>
    <p:sldId id="698" r:id="rId5"/>
    <p:sldId id="707" r:id="rId6"/>
    <p:sldId id="687" r:id="rId7"/>
    <p:sldId id="722" r:id="rId8"/>
    <p:sldId id="750" r:id="rId9"/>
    <p:sldId id="293" r:id="rId10"/>
    <p:sldId id="751" r:id="rId11"/>
    <p:sldId id="752" r:id="rId12"/>
    <p:sldId id="709" r:id="rId13"/>
    <p:sldId id="755" r:id="rId14"/>
    <p:sldId id="711" r:id="rId15"/>
    <p:sldId id="621" r:id="rId16"/>
    <p:sldId id="710" r:id="rId17"/>
    <p:sldId id="753" r:id="rId18"/>
    <p:sldId id="716" r:id="rId19"/>
    <p:sldId id="717" r:id="rId20"/>
    <p:sldId id="719" r:id="rId21"/>
    <p:sldId id="774" r:id="rId22"/>
    <p:sldId id="723" r:id="rId23"/>
    <p:sldId id="754" r:id="rId24"/>
    <p:sldId id="721" r:id="rId25"/>
    <p:sldId id="724" r:id="rId26"/>
    <p:sldId id="725" r:id="rId27"/>
    <p:sldId id="756" r:id="rId28"/>
    <p:sldId id="726" r:id="rId29"/>
    <p:sldId id="728" r:id="rId30"/>
    <p:sldId id="729" r:id="rId31"/>
    <p:sldId id="730" r:id="rId32"/>
    <p:sldId id="731" r:id="rId33"/>
    <p:sldId id="759" r:id="rId34"/>
    <p:sldId id="733" r:id="rId35"/>
    <p:sldId id="758" r:id="rId36"/>
    <p:sldId id="732" r:id="rId37"/>
    <p:sldId id="734" r:id="rId38"/>
    <p:sldId id="760" r:id="rId39"/>
    <p:sldId id="735" r:id="rId40"/>
    <p:sldId id="746" r:id="rId41"/>
    <p:sldId id="775" r:id="rId42"/>
    <p:sldId id="747" r:id="rId43"/>
    <p:sldId id="749" r:id="rId44"/>
    <p:sldId id="742" r:id="rId45"/>
    <p:sldId id="743" r:id="rId46"/>
    <p:sldId id="785" r:id="rId47"/>
    <p:sldId id="713" r:id="rId48"/>
    <p:sldId id="714" r:id="rId49"/>
    <p:sldId id="782" r:id="rId50"/>
    <p:sldId id="679" r:id="rId51"/>
    <p:sldId id="779" r:id="rId52"/>
    <p:sldId id="384" r:id="rId53"/>
    <p:sldId id="741" r:id="rId54"/>
    <p:sldId id="777" r:id="rId55"/>
    <p:sldId id="776" r:id="rId56"/>
    <p:sldId id="778" r:id="rId57"/>
    <p:sldId id="737" r:id="rId58"/>
    <p:sldId id="738" r:id="rId59"/>
    <p:sldId id="783" r:id="rId60"/>
    <p:sldId id="78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C571D"/>
    <a:srgbClr val="223E74"/>
    <a:srgbClr val="A5D9C1"/>
    <a:srgbClr val="C2C2C2"/>
    <a:srgbClr val="72C4B5"/>
    <a:srgbClr val="C9E351"/>
    <a:srgbClr val="F15A25"/>
    <a:srgbClr val="66C7C2"/>
    <a:srgbClr val="67C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434" autoAdjust="0"/>
  </p:normalViewPr>
  <p:slideViewPr>
    <p:cSldViewPr snapToGrid="0">
      <p:cViewPr varScale="1">
        <p:scale>
          <a:sx n="86" d="100"/>
          <a:sy n="86" d="100"/>
        </p:scale>
        <p:origin x="115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29.JP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hyperlink" Target="http://www.teacherspayteachers.com/Store/Kimberly-Geswein-Fonts" TargetMode="Externa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4641" y="282388"/>
            <a:ext cx="8807823" cy="3442447"/>
          </a:xfrm>
          <a:prstGeom prst="rect">
            <a:avLst/>
          </a:prstGeom>
          <a:solidFill>
            <a:srgbClr val="ED7D3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448" y="1075692"/>
            <a:ext cx="9144000" cy="2800767"/>
          </a:xfrm>
          <a:prstGeom prst="rect">
            <a:avLst/>
          </a:prstGeom>
          <a:noFill/>
        </p:spPr>
        <p:txBody>
          <a:bodyPr wrap="square" rtlCol="0">
            <a:spAutoFit/>
          </a:bodyPr>
          <a:lstStyle/>
          <a:p>
            <a:pPr algn="ctr"/>
            <a:r>
              <a:rPr lang="en-US" sz="8800" dirty="0">
                <a:ln>
                  <a:solidFill>
                    <a:sysClr val="windowText" lastClr="000000"/>
                  </a:solidFill>
                </a:ln>
                <a:solidFill>
                  <a:schemeClr val="bg1"/>
                </a:solidFill>
                <a:latin typeface="KG HAPPY" panose="02000000000000000000" pitchFamily="2" charset="0"/>
              </a:rPr>
              <a:t>ECONOMIC</a:t>
            </a:r>
          </a:p>
          <a:p>
            <a:pPr algn="ctr"/>
            <a:r>
              <a:rPr lang="en-US" sz="8800" dirty="0">
                <a:ln>
                  <a:solidFill>
                    <a:sysClr val="windowText" lastClr="000000"/>
                  </a:solidFill>
                </a:ln>
                <a:solidFill>
                  <a:schemeClr val="bg1"/>
                </a:solidFill>
                <a:latin typeface="KG HAPPY" panose="02000000000000000000" pitchFamily="2" charset="0"/>
              </a:rPr>
              <a:t>SYSTEMS</a:t>
            </a:r>
          </a:p>
        </p:txBody>
      </p:sp>
      <p:sp>
        <p:nvSpPr>
          <p:cNvPr id="20" name="TextBox 19"/>
          <p:cNvSpPr txBox="1"/>
          <p:nvPr/>
        </p:nvSpPr>
        <p:spPr>
          <a:xfrm>
            <a:off x="234044" y="174272"/>
            <a:ext cx="8728420" cy="1200329"/>
          </a:xfrm>
          <a:prstGeom prst="rect">
            <a:avLst/>
          </a:prstGeom>
          <a:noFill/>
        </p:spPr>
        <p:txBody>
          <a:bodyPr wrap="square" rtlCol="0">
            <a:spAutoFit/>
          </a:bodyPr>
          <a:lstStyle/>
          <a:p>
            <a:pPr algn="ctr"/>
            <a:r>
              <a:rPr lang="en-US" sz="7200" dirty="0">
                <a:latin typeface="KG Eyes Wide Open" panose="02000506000000020004" pitchFamily="2" charset="0"/>
              </a:rPr>
              <a:t>Southern &amp; Eastern Asia’s</a:t>
            </a:r>
          </a:p>
        </p:txBody>
      </p:sp>
      <p:sp>
        <p:nvSpPr>
          <p:cNvPr id="21" name="TextBox 20"/>
          <p:cNvSpPr txBox="1"/>
          <p:nvPr/>
        </p:nvSpPr>
        <p:spPr>
          <a:xfrm>
            <a:off x="0" y="1075692"/>
            <a:ext cx="9143999" cy="2800767"/>
          </a:xfrm>
          <a:prstGeom prst="rect">
            <a:avLst/>
          </a:prstGeom>
          <a:noFill/>
        </p:spPr>
        <p:txBody>
          <a:bodyPr wrap="square" rtlCol="0">
            <a:spAutoFit/>
          </a:bodyPr>
          <a:lstStyle/>
          <a:p>
            <a:pPr algn="ctr"/>
            <a:r>
              <a:rPr lang="en-US" sz="8800" dirty="0">
                <a:ln w="38100">
                  <a:solidFill>
                    <a:sysClr val="windowText" lastClr="000000"/>
                  </a:solidFill>
                </a:ln>
                <a:solidFill>
                  <a:schemeClr val="bg1"/>
                </a:solidFill>
                <a:latin typeface="KG HAPPY Solid" panose="02000000000000000000" pitchFamily="2" charset="0"/>
              </a:rPr>
              <a:t>ECONOMIC</a:t>
            </a:r>
          </a:p>
          <a:p>
            <a:pPr algn="ctr"/>
            <a:r>
              <a:rPr lang="en-US" sz="8800" dirty="0">
                <a:ln w="38100">
                  <a:solidFill>
                    <a:sysClr val="windowText" lastClr="000000"/>
                  </a:solidFill>
                </a:ln>
                <a:solidFill>
                  <a:schemeClr val="bg1"/>
                </a:solidFill>
                <a:latin typeface="KG HAPPY Solid" panose="02000000000000000000" pitchFamily="2" charset="0"/>
              </a:rPr>
              <a:t>SYSTEMS</a:t>
            </a:r>
          </a:p>
        </p:txBody>
      </p:sp>
      <p:pic>
        <p:nvPicPr>
          <p:cNvPr id="2" name="Picture 1"/>
          <p:cNvPicPr>
            <a:picLocks noChangeAspect="1"/>
          </p:cNvPicPr>
          <p:nvPr/>
        </p:nvPicPr>
        <p:blipFill>
          <a:blip r:embed="rId3"/>
          <a:stretch>
            <a:fillRect/>
          </a:stretch>
        </p:blipFill>
        <p:spPr>
          <a:xfrm rot="16200000">
            <a:off x="3247882" y="4176363"/>
            <a:ext cx="243127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154641" y="3875128"/>
            <a:ext cx="2809637"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6490601" y="3905717"/>
            <a:ext cx="2437214"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1221514" y="5152059"/>
            <a:ext cx="2064591"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911" y="5027586"/>
            <a:ext cx="1463040" cy="1463040"/>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8"/>
          <a:stretch>
            <a:fillRect/>
          </a:stretch>
        </p:blipFill>
        <p:spPr>
          <a:xfrm>
            <a:off x="4105459" y="5978248"/>
            <a:ext cx="1828800" cy="681107"/>
          </a:xfrm>
          <a:prstGeom prst="rect">
            <a:avLst/>
          </a:prstGeom>
          <a:ln w="38100">
            <a:solidFill>
              <a:schemeClr val="tx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9"/>
          <a:stretch>
            <a:fillRect/>
          </a:stretch>
        </p:blipFill>
        <p:spPr>
          <a:xfrm>
            <a:off x="6226548" y="4887353"/>
            <a:ext cx="2433656"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450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557212"/>
            <a:ext cx="8572500" cy="5743575"/>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481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71923"/>
            <a:ext cx="8229600" cy="591415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913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491211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Throughout the past several decades, China has transitioned away from a centrally-planned command economy and is moving more towards a free market one.</a:t>
            </a:r>
          </a:p>
          <a:p>
            <a:pPr marL="457200" indent="-457200">
              <a:lnSpc>
                <a:spcPct val="90000"/>
              </a:lnSpc>
              <a:buFont typeface="Arial" panose="020B0604020202020204" pitchFamily="34" charset="0"/>
              <a:buChar char="•"/>
            </a:pPr>
            <a:endParaRPr lang="en-US" sz="29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China’s national government has let more and more citizens and private corporations take over industries that it previously owned.</a:t>
            </a:r>
          </a:p>
          <a:p>
            <a:pPr marL="457200" indent="-457200">
              <a:lnSpc>
                <a:spcPct val="90000"/>
              </a:lnSpc>
              <a:buFont typeface="Arial" panose="020B0604020202020204" pitchFamily="34" charset="0"/>
              <a:buChar char="•"/>
            </a:pPr>
            <a:endParaRPr lang="en-US" sz="29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The government has also allowed farmers to make their own decisions regarding crops, rather than collectively farm.</a:t>
            </a:r>
          </a:p>
        </p:txBody>
      </p:sp>
      <p:sp>
        <p:nvSpPr>
          <p:cNvPr id="6" name="Rectangle 5"/>
          <p:cNvSpPr/>
          <p:nvPr/>
        </p:nvSpPr>
        <p:spPr>
          <a:xfrm>
            <a:off x="1785845" y="61142"/>
            <a:ext cx="557235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Freedom</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25207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809625"/>
            <a:ext cx="7048500" cy="5238750"/>
          </a:xfrm>
          <a:prstGeom prst="rect">
            <a:avLst/>
          </a:prstGeom>
          <a:ln w="3810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864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4912114"/>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The government has loosened its control and now encourages competition among businesses, which has helped the economy grow.</a:t>
            </a:r>
          </a:p>
          <a:p>
            <a:pPr marL="457200" indent="-457200">
              <a:lnSpc>
                <a:spcPct val="90000"/>
              </a:lnSpc>
              <a:buFont typeface="Arial" panose="020B0604020202020204" pitchFamily="34" charset="0"/>
              <a:buChar char="•"/>
            </a:pPr>
            <a:endParaRPr lang="en-US" sz="29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Today, Chinese companies have more power to set prices of their goods based on supply and demand of the market.</a:t>
            </a:r>
          </a:p>
          <a:p>
            <a:pPr>
              <a:lnSpc>
                <a:spcPct val="90000"/>
              </a:lnSpc>
            </a:pPr>
            <a:endParaRPr lang="en-US" sz="29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China’s government has also allowed businesses to raise their own money through investments made in a stock market.</a:t>
            </a:r>
          </a:p>
        </p:txBody>
      </p:sp>
      <p:sp>
        <p:nvSpPr>
          <p:cNvPr id="6" name="Rectangle 5"/>
          <p:cNvSpPr/>
          <p:nvPr/>
        </p:nvSpPr>
        <p:spPr>
          <a:xfrm>
            <a:off x="1785845" y="61142"/>
            <a:ext cx="557235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Freedom</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84340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86027"/>
            <a:ext cx="8686800" cy="4885946"/>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732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447288"/>
            <a:ext cx="8050235" cy="4745915"/>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While private enterprise is playing a larger role in China’s economy, the national government is still extremely influential in the country’s economic planning.</a:t>
            </a:r>
          </a:p>
          <a:p>
            <a:pPr marL="457200" indent="-457200">
              <a:lnSpc>
                <a:spcPct val="90000"/>
              </a:lnSpc>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biggest companies in China are all state-owned.</a:t>
            </a:r>
          </a:p>
          <a:p>
            <a:pPr marL="457200" indent="-457200">
              <a:lnSpc>
                <a:spcPct val="90000"/>
              </a:lnSpc>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government operates industries like banking, oil, airlines, and telecommunications.</a:t>
            </a:r>
          </a:p>
          <a:p>
            <a:pPr marL="457200" indent="-457200">
              <a:lnSpc>
                <a:spcPct val="90000"/>
              </a:lnSpc>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It also charges high taxes in order to pay for infrastructure and social services.</a:t>
            </a:r>
          </a:p>
        </p:txBody>
      </p:sp>
      <p:sp>
        <p:nvSpPr>
          <p:cNvPr id="6" name="Rectangle 5"/>
          <p:cNvSpPr/>
          <p:nvPr/>
        </p:nvSpPr>
        <p:spPr>
          <a:xfrm>
            <a:off x="1307639" y="61142"/>
            <a:ext cx="6528775"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Regulation</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68491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25313"/>
            <a:ext cx="8229600" cy="5207374"/>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7956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65268" y="580913"/>
            <a:ext cx="8321040" cy="54864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602428" y="718073"/>
            <a:ext cx="8046720" cy="5212080"/>
          </a:xfrm>
          <a:prstGeom prst="ellipse">
            <a:avLst/>
          </a:prstGeom>
          <a:solidFill>
            <a:srgbClr val="A5D9C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7586" y="6616696"/>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17586" y="2321004"/>
            <a:ext cx="9144000" cy="2215991"/>
          </a:xfrm>
          <a:prstGeom prst="rect">
            <a:avLst/>
          </a:prstGeom>
          <a:noFill/>
        </p:spPr>
        <p:txBody>
          <a:bodyPr wrap="square" rtlCol="0">
            <a:spAutoFit/>
          </a:bodyPr>
          <a:lstStyle/>
          <a:p>
            <a:pPr algn="ctr"/>
            <a:r>
              <a:rPr lang="en-US" sz="13800" dirty="0">
                <a:ln w="38100">
                  <a:solidFill>
                    <a:sysClr val="windowText" lastClr="000000"/>
                  </a:solidFill>
                </a:ln>
                <a:solidFill>
                  <a:srgbClr val="EC571D"/>
                </a:solidFill>
                <a:latin typeface="KG HAPPY Solid" panose="02000000000000000000" pitchFamily="2" charset="0"/>
              </a:rPr>
              <a:t>INDIA</a:t>
            </a:r>
          </a:p>
        </p:txBody>
      </p:sp>
    </p:spTree>
    <p:extLst>
      <p:ext uri="{BB962C8B-B14F-4D97-AF65-F5344CB8AC3E}">
        <p14:creationId xmlns:p14="http://schemas.microsoft.com/office/powerpoint/2010/main" val="215118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339923"/>
          </a:xfrm>
          <a:prstGeom prst="rect">
            <a:avLst/>
          </a:prstGeom>
          <a:noFill/>
        </p:spPr>
        <p:txBody>
          <a:bodyPr wrap="square" rtlCol="0">
            <a:spAutoFit/>
          </a:bodyPr>
          <a:lstStyle/>
          <a:p>
            <a:pPr marL="342900" indent="-3429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India has a mixed economic system that is about 53% free and 47% command.</a:t>
            </a:r>
          </a:p>
          <a:p>
            <a:pPr marL="342900" indent="-342900">
              <a:buFont typeface="Arial" panose="020B0604020202020204" pitchFamily="34" charset="0"/>
              <a:buChar char="•"/>
            </a:pPr>
            <a:endParaRPr lang="en-US" sz="31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When India gained independence in 1947, its government set up a command economy and controlled all industries and production.</a:t>
            </a:r>
          </a:p>
          <a:p>
            <a:pPr marL="342900" indent="-342900">
              <a:buFont typeface="Arial" panose="020B0604020202020204" pitchFamily="34" charset="0"/>
              <a:buChar char="•"/>
            </a:pPr>
            <a:endParaRPr lang="en-US" sz="31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Since the early 1990s, the government loosened some of its control and has allowed private businesses to participate in the economy.</a:t>
            </a:r>
          </a:p>
        </p:txBody>
      </p:sp>
      <p:sp>
        <p:nvSpPr>
          <p:cNvPr id="6" name="Rectangle 5"/>
          <p:cNvSpPr/>
          <p:nvPr/>
        </p:nvSpPr>
        <p:spPr>
          <a:xfrm>
            <a:off x="2629505" y="61142"/>
            <a:ext cx="388503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Mixed</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0735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394973"/>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p>
          <a:p>
            <a:r>
              <a:rPr lang="en-US" sz="2800" b="1" dirty="0">
                <a:latin typeface="KG First Time In Forever" panose="02000506000000020003" pitchFamily="2" charset="0"/>
                <a:ea typeface="KBScaredStraight" panose="02000603000000000000" pitchFamily="2" charset="0"/>
              </a:rPr>
              <a:t>SS7E7 Analyze different economic systems. </a:t>
            </a:r>
          </a:p>
          <a:p>
            <a:pPr marL="514350" indent="-514350">
              <a:buAutoNum type="alphaLcPeriod"/>
            </a:pPr>
            <a:r>
              <a:rPr lang="en-US" sz="2800" dirty="0">
                <a:latin typeface="KG First Time In Forever" panose="02000506000000020003" pitchFamily="2" charset="0"/>
                <a:ea typeface="KBScaredStraight" panose="02000603000000000000" pitchFamily="2" charset="0"/>
              </a:rPr>
              <a:t>Compare how traditional, command, and market economies answer the economic questions of 1-what to produce, 2-how to produce, and 3-for whom to produce.</a:t>
            </a:r>
          </a:p>
          <a:p>
            <a:pPr marL="514350" indent="-514350">
              <a:buAutoNum type="alphaLcPeriod"/>
            </a:pPr>
            <a:r>
              <a:rPr lang="en-US" sz="2800" dirty="0">
                <a:latin typeface="KG First Time In Forever" panose="02000506000000020003" pitchFamily="2" charset="0"/>
                <a:ea typeface="KBScaredStraight" panose="02000603000000000000" pitchFamily="2" charset="0"/>
              </a:rPr>
              <a:t>Explain that countries have a mixed economic system located on a continuum between pure market and pure command. </a:t>
            </a:r>
          </a:p>
          <a:p>
            <a:pPr marL="514350" indent="-514350">
              <a:buAutoNum type="alphaLcPeriod"/>
            </a:pPr>
            <a:r>
              <a:rPr lang="en-US" sz="2800" dirty="0">
                <a:latin typeface="KG First Time In Forever" panose="02000506000000020003" pitchFamily="2" charset="0"/>
                <a:ea typeface="KBScaredStraight" panose="02000603000000000000" pitchFamily="2" charset="0"/>
              </a:rPr>
              <a:t>Compare and contrast the economic systems in China, India, Japan, North Korea, and South Korea.</a:t>
            </a: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133713"/>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Over the past thirty years, India’s national government has let more and more citizens and private corporations take over industries that it used to own.</a:t>
            </a:r>
          </a:p>
          <a:p>
            <a:pPr marL="457200" indent="-457200">
              <a:lnSpc>
                <a:spcPct val="90000"/>
              </a:lnSpc>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Private businesses now have the ability to decide how much of a good to produce and to set their own prices. </a:t>
            </a:r>
          </a:p>
          <a:p>
            <a:pPr marL="457200" indent="-457200">
              <a:lnSpc>
                <a:spcPct val="90000"/>
              </a:lnSpc>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In addition, in order to promote entrepreneurship, the government provides support to new business owners with training, facilities, and loans to get started.</a:t>
            </a:r>
          </a:p>
        </p:txBody>
      </p:sp>
      <p:sp>
        <p:nvSpPr>
          <p:cNvPr id="6" name="Rectangle 5"/>
          <p:cNvSpPr/>
          <p:nvPr/>
        </p:nvSpPr>
        <p:spPr>
          <a:xfrm>
            <a:off x="1785845" y="61142"/>
            <a:ext cx="557235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Freedom</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168269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06242"/>
            <a:ext cx="8229600" cy="5454316"/>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0" y="116412"/>
            <a:ext cx="9144000"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Small-scale Garment Factory in India</a:t>
            </a:r>
          </a:p>
        </p:txBody>
      </p:sp>
    </p:spTree>
    <p:extLst>
      <p:ext uri="{BB962C8B-B14F-4D97-AF65-F5344CB8AC3E}">
        <p14:creationId xmlns:p14="http://schemas.microsoft.com/office/powerpoint/2010/main" val="861508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078313"/>
          </a:xfrm>
          <a:prstGeom prst="rect">
            <a:avLst/>
          </a:prstGeom>
          <a:noFill/>
        </p:spPr>
        <p:txBody>
          <a:bodyPr wrap="square" rtlCol="0">
            <a:spAutoFit/>
          </a:bodyPr>
          <a:lstStyle/>
          <a:p>
            <a:pPr marL="342900" indent="-3429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Since the government has loosened its control , India’s economy has been growing rapidly and is now ranked the 7</a:t>
            </a:r>
            <a:r>
              <a:rPr lang="en-US" sz="2700" baseline="30000" dirty="0">
                <a:latin typeface="KG First Time In Forever" panose="02000506000000020003" pitchFamily="2" charset="0"/>
                <a:ea typeface="KBScaredStraight" panose="02000603000000000000" pitchFamily="2" charset="0"/>
              </a:rPr>
              <a:t>th</a:t>
            </a:r>
            <a:r>
              <a:rPr lang="en-US" sz="2700" dirty="0">
                <a:latin typeface="KG First Time In Forever" panose="02000506000000020003" pitchFamily="2" charset="0"/>
                <a:ea typeface="KBScaredStraight" panose="02000603000000000000" pitchFamily="2" charset="0"/>
              </a:rPr>
              <a:t>-largest economy in the world.</a:t>
            </a:r>
          </a:p>
          <a:p>
            <a:pPr marL="342900" indent="-3429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Because of its large, educated population, India has developed prosperous information technology and software services industries. </a:t>
            </a:r>
          </a:p>
          <a:p>
            <a:pPr marL="342900" indent="-3429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Unfortunately, although the transition from a command to a more market system has been good for India’s economy, millions of Indians still live in poverty.</a:t>
            </a:r>
          </a:p>
        </p:txBody>
      </p:sp>
      <p:sp>
        <p:nvSpPr>
          <p:cNvPr id="6" name="Rectangle 5"/>
          <p:cNvSpPr/>
          <p:nvPr/>
        </p:nvSpPr>
        <p:spPr>
          <a:xfrm>
            <a:off x="2233725" y="61142"/>
            <a:ext cx="4676601"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Growth</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2952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892395"/>
            <a:ext cx="8229600" cy="5482011"/>
          </a:xfrm>
          <a:prstGeom prst="rect">
            <a:avLst/>
          </a:prstGeom>
          <a:ln w="38100">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0" y="27733"/>
            <a:ext cx="9144000"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Engineering Technology Education in India</a:t>
            </a:r>
          </a:p>
        </p:txBody>
      </p:sp>
    </p:spTree>
    <p:extLst>
      <p:ext uri="{BB962C8B-B14F-4D97-AF65-F5344CB8AC3E}">
        <p14:creationId xmlns:p14="http://schemas.microsoft.com/office/powerpoint/2010/main" val="2940934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447288"/>
            <a:ext cx="8050235" cy="5244513"/>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India’s government is still very active in its economy.</a:t>
            </a:r>
          </a:p>
          <a:p>
            <a:pPr marL="457200" indent="-457200">
              <a:lnSpc>
                <a:spcPct val="90000"/>
              </a:lnSpc>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 government imposes high taxes on private businesses, subsidies on goods in the private sector, and tariffs on imported goods.</a:t>
            </a:r>
          </a:p>
          <a:p>
            <a:pPr marL="457200" indent="-457200">
              <a:lnSpc>
                <a:spcPct val="90000"/>
              </a:lnSpc>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A number of industries are state-run, while the government is partially involved in others.</a:t>
            </a:r>
          </a:p>
          <a:p>
            <a:pPr marL="457200" indent="-457200">
              <a:lnSpc>
                <a:spcPct val="90000"/>
              </a:lnSpc>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Strict government regulations make economic growth difficult.</a:t>
            </a:r>
          </a:p>
        </p:txBody>
      </p:sp>
      <p:sp>
        <p:nvSpPr>
          <p:cNvPr id="6" name="Rectangle 5"/>
          <p:cNvSpPr/>
          <p:nvPr/>
        </p:nvSpPr>
        <p:spPr>
          <a:xfrm>
            <a:off x="1307639" y="61142"/>
            <a:ext cx="6528775"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Regulation</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46271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65268" y="580913"/>
            <a:ext cx="8321040" cy="54864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602428" y="718073"/>
            <a:ext cx="8046720" cy="5212080"/>
          </a:xfrm>
          <a:prstGeom prst="ellipse">
            <a:avLst/>
          </a:prstGeom>
          <a:solidFill>
            <a:srgbClr val="A5D9C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7586" y="6616696"/>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17586" y="2321004"/>
            <a:ext cx="9144000" cy="2215991"/>
          </a:xfrm>
          <a:prstGeom prst="rect">
            <a:avLst/>
          </a:prstGeom>
          <a:noFill/>
        </p:spPr>
        <p:txBody>
          <a:bodyPr wrap="square" rtlCol="0">
            <a:spAutoFit/>
          </a:bodyPr>
          <a:lstStyle/>
          <a:p>
            <a:pPr algn="ctr"/>
            <a:r>
              <a:rPr lang="en-US" sz="13800" dirty="0">
                <a:ln w="38100">
                  <a:solidFill>
                    <a:sysClr val="windowText" lastClr="000000"/>
                  </a:solidFill>
                </a:ln>
                <a:solidFill>
                  <a:srgbClr val="EC571D"/>
                </a:solidFill>
                <a:latin typeface="KG HAPPY Solid" panose="02000000000000000000" pitchFamily="2" charset="0"/>
              </a:rPr>
              <a:t>JAPAN</a:t>
            </a:r>
          </a:p>
        </p:txBody>
      </p:sp>
    </p:spTree>
    <p:extLst>
      <p:ext uri="{BB962C8B-B14F-4D97-AF65-F5344CB8AC3E}">
        <p14:creationId xmlns:p14="http://schemas.microsoft.com/office/powerpoint/2010/main" val="3274038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262979"/>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Japan has a mixed market economic system that is about 70% free and 30% command.</a:t>
            </a: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When World War II ended, Japan’s economy was crushed.</a:t>
            </a: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Since then, the Japanese government has worked hard to build a modernized economy that is based mostly on free market ideas. </a:t>
            </a:r>
          </a:p>
        </p:txBody>
      </p:sp>
      <p:sp>
        <p:nvSpPr>
          <p:cNvPr id="6" name="Rectangle 5"/>
          <p:cNvSpPr/>
          <p:nvPr/>
        </p:nvSpPr>
        <p:spPr>
          <a:xfrm>
            <a:off x="2629505" y="61142"/>
            <a:ext cx="388503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Mixed</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407481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47" y="1428190"/>
            <a:ext cx="8543705" cy="3883398"/>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1538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4081117"/>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In Japan’s mixed market economy, private businesses and individuals have the ability to set their own prices and to decided how much to produce based on supply and demand.  </a:t>
            </a:r>
          </a:p>
          <a:p>
            <a:pPr marL="457200" indent="-457200">
              <a:lnSpc>
                <a:spcPct val="90000"/>
              </a:lnSpc>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Japanese businesses and citizens own much of the land, resources, and factories.</a:t>
            </a:r>
          </a:p>
        </p:txBody>
      </p:sp>
      <p:sp>
        <p:nvSpPr>
          <p:cNvPr id="6" name="Rectangle 5"/>
          <p:cNvSpPr/>
          <p:nvPr/>
        </p:nvSpPr>
        <p:spPr>
          <a:xfrm>
            <a:off x="1785845" y="61142"/>
            <a:ext cx="557235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Freedom</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66578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447288"/>
            <a:ext cx="8050235" cy="5078313"/>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Japan’s government owns few companies other than the country’s major television network, but it does regulate some aspects of the economy like banking and trade.</a:t>
            </a:r>
          </a:p>
          <a:p>
            <a:pPr marL="457200" indent="-457200">
              <a:lnSpc>
                <a:spcPct val="90000"/>
              </a:lnSpc>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It also imposes taxes on businesses and citizens and places quotas or tariffs on imports.</a:t>
            </a:r>
          </a:p>
          <a:p>
            <a:pPr marL="457200" indent="-457200">
              <a:lnSpc>
                <a:spcPct val="90000"/>
              </a:lnSpc>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Japan’s government also screens foreign investments, which foreign governments have complained about for many years. </a:t>
            </a:r>
          </a:p>
        </p:txBody>
      </p:sp>
      <p:sp>
        <p:nvSpPr>
          <p:cNvPr id="6" name="Rectangle 5"/>
          <p:cNvSpPr/>
          <p:nvPr/>
        </p:nvSpPr>
        <p:spPr>
          <a:xfrm>
            <a:off x="1307639" y="61142"/>
            <a:ext cx="6528775"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Regulation</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04023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65268" y="580913"/>
            <a:ext cx="8321040" cy="54864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602428" y="718073"/>
            <a:ext cx="8046720" cy="5212080"/>
          </a:xfrm>
          <a:prstGeom prst="ellipse">
            <a:avLst/>
          </a:prstGeom>
          <a:solidFill>
            <a:srgbClr val="A5D9C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7586" y="6616696"/>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TextBox 10"/>
          <p:cNvSpPr txBox="1"/>
          <p:nvPr/>
        </p:nvSpPr>
        <p:spPr>
          <a:xfrm>
            <a:off x="444969" y="1459302"/>
            <a:ext cx="8254061" cy="1015663"/>
          </a:xfrm>
          <a:prstGeom prst="rect">
            <a:avLst/>
          </a:prstGeom>
          <a:noFill/>
        </p:spPr>
        <p:txBody>
          <a:bodyPr wrap="square" rtlCol="0">
            <a:spAutoFit/>
          </a:bodyPr>
          <a:lstStyle/>
          <a:p>
            <a:pPr algn="ctr"/>
            <a:r>
              <a:rPr lang="en-US" sz="6000" dirty="0">
                <a:latin typeface="KG Eyes Wide Open" panose="02000506000000020004" pitchFamily="2" charset="0"/>
              </a:rPr>
              <a:t>Southern &amp; Eastern Asia’s</a:t>
            </a:r>
          </a:p>
        </p:txBody>
      </p:sp>
      <p:sp>
        <p:nvSpPr>
          <p:cNvPr id="12" name="TextBox 11"/>
          <p:cNvSpPr txBox="1"/>
          <p:nvPr/>
        </p:nvSpPr>
        <p:spPr>
          <a:xfrm>
            <a:off x="-17586" y="2249989"/>
            <a:ext cx="9144000" cy="2554545"/>
          </a:xfrm>
          <a:prstGeom prst="rect">
            <a:avLst/>
          </a:prstGeom>
          <a:noFill/>
        </p:spPr>
        <p:txBody>
          <a:bodyPr wrap="square" rtlCol="0">
            <a:spAutoFit/>
          </a:bodyPr>
          <a:lstStyle/>
          <a:p>
            <a:pPr algn="ctr"/>
            <a:r>
              <a:rPr lang="en-US" sz="8000" dirty="0">
                <a:ln w="38100">
                  <a:solidFill>
                    <a:sysClr val="windowText" lastClr="000000"/>
                  </a:solidFill>
                </a:ln>
                <a:solidFill>
                  <a:srgbClr val="EC571D"/>
                </a:solidFill>
                <a:latin typeface="KG HAPPY Solid" panose="02000000000000000000" pitchFamily="2" charset="0"/>
              </a:rPr>
              <a:t>ECONOMIC</a:t>
            </a:r>
          </a:p>
          <a:p>
            <a:pPr algn="ctr"/>
            <a:r>
              <a:rPr lang="en-US" sz="8000" dirty="0">
                <a:ln w="38100">
                  <a:solidFill>
                    <a:sysClr val="windowText" lastClr="000000"/>
                  </a:solidFill>
                </a:ln>
                <a:solidFill>
                  <a:srgbClr val="EC571D"/>
                </a:solidFill>
                <a:latin typeface="KG HAPPY Solid" panose="02000000000000000000" pitchFamily="2" charset="0"/>
              </a:rPr>
              <a:t>SYSTEMS</a:t>
            </a:r>
          </a:p>
        </p:txBody>
      </p:sp>
      <p:sp>
        <p:nvSpPr>
          <p:cNvPr id="8" name="TextBox 7"/>
          <p:cNvSpPr txBox="1"/>
          <p:nvPr/>
        </p:nvSpPr>
        <p:spPr>
          <a:xfrm>
            <a:off x="1573305" y="4645436"/>
            <a:ext cx="6037729" cy="1077218"/>
          </a:xfrm>
          <a:prstGeom prst="rect">
            <a:avLst/>
          </a:prstGeom>
          <a:noFill/>
        </p:spPr>
        <p:txBody>
          <a:bodyPr wrap="square" rtlCol="0">
            <a:spAutoFit/>
          </a:bodyPr>
          <a:lstStyle/>
          <a:p>
            <a:pPr algn="ctr"/>
            <a:r>
              <a:rPr lang="en-US" sz="3200" dirty="0">
                <a:latin typeface="KG First Time In Forever" panose="02000506000000020003" pitchFamily="2" charset="0"/>
              </a:rPr>
              <a:t>China, India, Japan, North Korea, &amp; South Korea</a:t>
            </a:r>
          </a:p>
        </p:txBody>
      </p:sp>
    </p:spTree>
    <p:extLst>
      <p:ext uri="{BB962C8B-B14F-4D97-AF65-F5344CB8AC3E}">
        <p14:creationId xmlns:p14="http://schemas.microsoft.com/office/powerpoint/2010/main" val="3019317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65268" y="580913"/>
            <a:ext cx="8321040" cy="54864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602428" y="718073"/>
            <a:ext cx="8046720" cy="5212080"/>
          </a:xfrm>
          <a:prstGeom prst="ellipse">
            <a:avLst/>
          </a:prstGeom>
          <a:solidFill>
            <a:srgbClr val="A5D9C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7586" y="6616696"/>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17586" y="1406604"/>
            <a:ext cx="9144000" cy="3631763"/>
          </a:xfrm>
          <a:prstGeom prst="rect">
            <a:avLst/>
          </a:prstGeom>
          <a:noFill/>
        </p:spPr>
        <p:txBody>
          <a:bodyPr wrap="square" rtlCol="0">
            <a:spAutoFit/>
          </a:bodyPr>
          <a:lstStyle/>
          <a:p>
            <a:pPr algn="ctr"/>
            <a:r>
              <a:rPr lang="en-US" sz="11500" dirty="0">
                <a:ln w="38100">
                  <a:solidFill>
                    <a:sysClr val="windowText" lastClr="000000"/>
                  </a:solidFill>
                </a:ln>
                <a:solidFill>
                  <a:srgbClr val="EC571D"/>
                </a:solidFill>
                <a:latin typeface="KG HAPPY Solid" panose="02000000000000000000" pitchFamily="2" charset="0"/>
              </a:rPr>
              <a:t>NORTH</a:t>
            </a:r>
          </a:p>
          <a:p>
            <a:pPr algn="ctr"/>
            <a:r>
              <a:rPr lang="en-US" sz="11500" dirty="0">
                <a:ln w="38100">
                  <a:solidFill>
                    <a:sysClr val="windowText" lastClr="000000"/>
                  </a:solidFill>
                </a:ln>
                <a:solidFill>
                  <a:srgbClr val="EC571D"/>
                </a:solidFill>
                <a:latin typeface="KG HAPPY Solid" panose="02000000000000000000" pitchFamily="2" charset="0"/>
              </a:rPr>
              <a:t>KOREA</a:t>
            </a:r>
          </a:p>
        </p:txBody>
      </p:sp>
    </p:spTree>
    <p:extLst>
      <p:ext uri="{BB962C8B-B14F-4D97-AF65-F5344CB8AC3E}">
        <p14:creationId xmlns:p14="http://schemas.microsoft.com/office/powerpoint/2010/main" val="492991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4524315"/>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North Korea’s economy is only 5% free and 95% controlled.</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Economists say it is a fully command economic system.</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North Korea’s economy is the most government-controlled and repressed in the world. </a:t>
            </a:r>
          </a:p>
        </p:txBody>
      </p:sp>
      <p:sp>
        <p:nvSpPr>
          <p:cNvPr id="6" name="Rectangle 5"/>
          <p:cNvSpPr/>
          <p:nvPr/>
        </p:nvSpPr>
        <p:spPr>
          <a:xfrm>
            <a:off x="1408179" y="61142"/>
            <a:ext cx="6327694"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Command</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872239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4524315"/>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Private businesses and citizens have no real role in North Korea’s economy.</a:t>
            </a:r>
          </a:p>
          <a:p>
            <a:pPr marL="457200" indent="-457200">
              <a:lnSpc>
                <a:spcPct val="90000"/>
              </a:lnSpc>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In fact, entrepreneurship is considered illegal.</a:t>
            </a:r>
          </a:p>
          <a:p>
            <a:pPr marL="457200" indent="-457200">
              <a:lnSpc>
                <a:spcPct val="90000"/>
              </a:lnSpc>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Communist central government makes all economic decisions about what to produce, how much to charge, and for whom.</a:t>
            </a:r>
          </a:p>
        </p:txBody>
      </p:sp>
      <p:sp>
        <p:nvSpPr>
          <p:cNvPr id="6" name="Rectangle 5"/>
          <p:cNvSpPr/>
          <p:nvPr/>
        </p:nvSpPr>
        <p:spPr>
          <a:xfrm>
            <a:off x="1465245" y="61142"/>
            <a:ext cx="6213560"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Freedom?</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61838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0" y="27733"/>
            <a:ext cx="9144000"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North Korean Factory Inspection</a:t>
            </a:r>
          </a:p>
        </p:txBody>
      </p:sp>
    </p:spTree>
    <p:extLst>
      <p:ext uri="{BB962C8B-B14F-4D97-AF65-F5344CB8AC3E}">
        <p14:creationId xmlns:p14="http://schemas.microsoft.com/office/powerpoint/2010/main" val="3233902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447288"/>
            <a:ext cx="8050235" cy="5078313"/>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North Korea’s government regulates its economy without any input from private citizens.</a:t>
            </a:r>
          </a:p>
          <a:p>
            <a:pPr marL="457200" indent="-457200">
              <a:lnSpc>
                <a:spcPct val="90000"/>
              </a:lnSpc>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It controls how food is distributed to the people.</a:t>
            </a:r>
          </a:p>
          <a:p>
            <a:pPr marL="457200" indent="-457200">
              <a:lnSpc>
                <a:spcPct val="90000"/>
              </a:lnSpc>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It owns almost all property and resources.</a:t>
            </a:r>
          </a:p>
          <a:p>
            <a:pPr marL="457200" indent="-457200">
              <a:lnSpc>
                <a:spcPct val="90000"/>
              </a:lnSpc>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 government also blocks almost all foreign businesses from investing (or helping). </a:t>
            </a:r>
          </a:p>
        </p:txBody>
      </p:sp>
      <p:sp>
        <p:nvSpPr>
          <p:cNvPr id="6" name="Rectangle 5"/>
          <p:cNvSpPr/>
          <p:nvPr/>
        </p:nvSpPr>
        <p:spPr>
          <a:xfrm>
            <a:off x="1307640" y="61142"/>
            <a:ext cx="6528774"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Regulation</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156171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32561"/>
            <a:ext cx="8229600" cy="5921732"/>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0" y="27733"/>
            <a:ext cx="9144000"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Farm Inspection</a:t>
            </a:r>
          </a:p>
        </p:txBody>
      </p:sp>
    </p:spTree>
    <p:extLst>
      <p:ext uri="{BB962C8B-B14F-4D97-AF65-F5344CB8AC3E}">
        <p14:creationId xmlns:p14="http://schemas.microsoft.com/office/powerpoint/2010/main" val="1280739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339923"/>
          </a:xfrm>
          <a:prstGeom prst="rect">
            <a:avLst/>
          </a:prstGeom>
          <a:noFill/>
        </p:spPr>
        <p:txBody>
          <a:bodyPr wrap="square" rtlCol="0">
            <a:spAutoFit/>
          </a:bodyPr>
          <a:lstStyle/>
          <a:p>
            <a:pPr marL="342900" indent="-3429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Having so much government control has not allowed North Korea’s economy to grow or innovate. </a:t>
            </a:r>
          </a:p>
          <a:p>
            <a:pPr marL="342900" indent="-342900">
              <a:buFont typeface="Arial" panose="020B0604020202020204" pitchFamily="34" charset="0"/>
              <a:buChar char="•"/>
            </a:pPr>
            <a:endParaRPr lang="en-US" sz="31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North Korea has not had positive economic growth since the early 1990s.</a:t>
            </a:r>
          </a:p>
          <a:p>
            <a:pPr marL="342900" indent="-342900">
              <a:buFont typeface="Arial" panose="020B0604020202020204" pitchFamily="34" charset="0"/>
              <a:buChar char="•"/>
            </a:pPr>
            <a:endParaRPr lang="en-US" sz="31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The country’s agriculture does not produce enough to feed the population, so the country is forced to receive aid from other countries in order to avoid famine.</a:t>
            </a:r>
          </a:p>
        </p:txBody>
      </p:sp>
      <p:sp>
        <p:nvSpPr>
          <p:cNvPr id="6" name="Rectangle 5"/>
          <p:cNvSpPr/>
          <p:nvPr/>
        </p:nvSpPr>
        <p:spPr>
          <a:xfrm>
            <a:off x="1913125" y="61142"/>
            <a:ext cx="5317802"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Growth?</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217190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32453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Factories, machinery, and equipment are severely outdated because the government has invested heavily in the military rather than the economy.</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North Korea would not be prepared to join the world economy even if other countries wanted it to.</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Most countries (other than China) refuse to trade with North Korea because of its strict government and history of aggression</a:t>
            </a:r>
            <a:r>
              <a:rPr lang="en-US" sz="3200" dirty="0">
                <a:latin typeface="KG First Time In Forever" panose="02000506000000020003" pitchFamily="2" charset="0"/>
                <a:ea typeface="KBScaredStraight" panose="02000603000000000000" pitchFamily="2" charset="0"/>
              </a:rPr>
              <a:t>. </a:t>
            </a:r>
          </a:p>
        </p:txBody>
      </p:sp>
      <p:sp>
        <p:nvSpPr>
          <p:cNvPr id="6" name="Rectangle 5"/>
          <p:cNvSpPr/>
          <p:nvPr/>
        </p:nvSpPr>
        <p:spPr>
          <a:xfrm>
            <a:off x="1913125" y="61142"/>
            <a:ext cx="5317802"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Growth?</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320453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7" name="TextBox 6"/>
          <p:cNvSpPr txBox="1"/>
          <p:nvPr/>
        </p:nvSpPr>
        <p:spPr>
          <a:xfrm>
            <a:off x="0" y="27733"/>
            <a:ext cx="9144000" cy="1077218"/>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Outdated Tractor Simulator – </a:t>
            </a:r>
          </a:p>
          <a:p>
            <a:pPr algn="ctr"/>
            <a:r>
              <a:rPr lang="en-US" sz="3200" dirty="0">
                <a:latin typeface="KG First Time In Forever" panose="02000506000000020003" pitchFamily="2" charset="0"/>
                <a:ea typeface="KBScaredStraight" panose="02000603000000000000" pitchFamily="2" charset="0"/>
              </a:rPr>
              <a:t>How North Korea trains future farmers.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278" r="3759"/>
          <a:stretch/>
        </p:blipFill>
        <p:spPr>
          <a:xfrm>
            <a:off x="228600" y="1054398"/>
            <a:ext cx="8686800" cy="5599895"/>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9892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65268" y="580913"/>
            <a:ext cx="8321040" cy="54864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602428" y="718073"/>
            <a:ext cx="8046720" cy="5212080"/>
          </a:xfrm>
          <a:prstGeom prst="ellipse">
            <a:avLst/>
          </a:prstGeom>
          <a:solidFill>
            <a:srgbClr val="A5D9C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7586" y="6616696"/>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17586" y="1406604"/>
            <a:ext cx="9144000" cy="3631763"/>
          </a:xfrm>
          <a:prstGeom prst="rect">
            <a:avLst/>
          </a:prstGeom>
          <a:noFill/>
        </p:spPr>
        <p:txBody>
          <a:bodyPr wrap="square" rtlCol="0">
            <a:spAutoFit/>
          </a:bodyPr>
          <a:lstStyle/>
          <a:p>
            <a:pPr algn="ctr"/>
            <a:r>
              <a:rPr lang="en-US" sz="11500" dirty="0">
                <a:ln w="38100">
                  <a:solidFill>
                    <a:sysClr val="windowText" lastClr="000000"/>
                  </a:solidFill>
                </a:ln>
                <a:solidFill>
                  <a:srgbClr val="EC571D"/>
                </a:solidFill>
                <a:latin typeface="KG HAPPY Solid" panose="02000000000000000000" pitchFamily="2" charset="0"/>
              </a:rPr>
              <a:t>SOUTH</a:t>
            </a:r>
          </a:p>
          <a:p>
            <a:pPr algn="ctr"/>
            <a:r>
              <a:rPr lang="en-US" sz="11500" dirty="0">
                <a:ln w="38100">
                  <a:solidFill>
                    <a:sysClr val="windowText" lastClr="000000"/>
                  </a:solidFill>
                </a:ln>
                <a:solidFill>
                  <a:srgbClr val="EC571D"/>
                </a:solidFill>
                <a:latin typeface="KG HAPPY Solid" panose="02000000000000000000" pitchFamily="2" charset="0"/>
              </a:rPr>
              <a:t>KOREA</a:t>
            </a:r>
          </a:p>
        </p:txBody>
      </p:sp>
    </p:spTree>
    <p:extLst>
      <p:ext uri="{BB962C8B-B14F-4D97-AF65-F5344CB8AC3E}">
        <p14:creationId xmlns:p14="http://schemas.microsoft.com/office/powerpoint/2010/main" val="273839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C5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4" name="TextBox 3"/>
          <p:cNvSpPr txBox="1"/>
          <p:nvPr/>
        </p:nvSpPr>
        <p:spPr>
          <a:xfrm>
            <a:off x="0" y="174206"/>
            <a:ext cx="9144000" cy="584775"/>
          </a:xfrm>
          <a:prstGeom prst="rect">
            <a:avLst/>
          </a:prstGeom>
          <a:noFill/>
        </p:spPr>
        <p:txBody>
          <a:bodyPr wrap="square" rtlCol="0">
            <a:spAutoFit/>
          </a:bodyPr>
          <a:lstStyle/>
          <a:p>
            <a:pPr algn="ctr"/>
            <a:r>
              <a:rPr lang="en-US" sz="3200" b="1" dirty="0">
                <a:latin typeface="KG First Time In Forever" panose="02000506000000020003" pitchFamily="2" charset="0"/>
              </a:rPr>
              <a:t>Rice Village in SE Asia - Traditional Economy</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204"/>
          <a:stretch/>
        </p:blipFill>
        <p:spPr>
          <a:xfrm>
            <a:off x="231328" y="970024"/>
            <a:ext cx="8681344"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9246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South Korea has a mixed economic system that is about 74% free and 26% command.</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In the 1970s, South Korea’s democratic government partnered with private companies on economic decisions.</a:t>
            </a:r>
          </a:p>
          <a:p>
            <a:pPr marL="800100" lvl="1"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This has led to rapid economic growth for South Korea.</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Today, the country has a highly industrialized economy that leans towards a free market system.</a:t>
            </a:r>
          </a:p>
        </p:txBody>
      </p:sp>
      <p:sp>
        <p:nvSpPr>
          <p:cNvPr id="6" name="Rectangle 5"/>
          <p:cNvSpPr/>
          <p:nvPr/>
        </p:nvSpPr>
        <p:spPr>
          <a:xfrm>
            <a:off x="2629505" y="61142"/>
            <a:ext cx="388503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Mixed</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29609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868680"/>
            <a:ext cx="8193024" cy="51206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3470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410712"/>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Private businesses and citizens have played a large role in the growth of South Korea’s economy.</a:t>
            </a:r>
          </a:p>
          <a:p>
            <a:pPr marL="457200" indent="-457200">
              <a:lnSpc>
                <a:spcPct val="90000"/>
              </a:lnSpc>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They are able to set prices and decide how much to produce based on supply and demand without much government interference.</a:t>
            </a:r>
          </a:p>
          <a:p>
            <a:pPr marL="457200" indent="-457200">
              <a:lnSpc>
                <a:spcPct val="90000"/>
              </a:lnSpc>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South Korea’s government supports entrepreneurship, and overall business freedom ranks at 91%.</a:t>
            </a:r>
          </a:p>
        </p:txBody>
      </p:sp>
      <p:sp>
        <p:nvSpPr>
          <p:cNvPr id="6" name="Rectangle 5"/>
          <p:cNvSpPr/>
          <p:nvPr/>
        </p:nvSpPr>
        <p:spPr>
          <a:xfrm>
            <a:off x="1785845" y="61142"/>
            <a:ext cx="557235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Freedom</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79038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564631"/>
            <a:ext cx="8050235" cy="4081117"/>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In order to pay for state services and infrastructure, South Korea’s government charges taxes on businesses and citizens.</a:t>
            </a:r>
          </a:p>
          <a:p>
            <a:pPr marL="457200" indent="-457200">
              <a:lnSpc>
                <a:spcPct val="90000"/>
              </a:lnSpc>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Even though most of the former state-run industries have privatized, the government still runs the real estate, energy, railroad, and road construction sectors.</a:t>
            </a:r>
          </a:p>
        </p:txBody>
      </p:sp>
      <p:sp>
        <p:nvSpPr>
          <p:cNvPr id="6" name="Rectangle 5"/>
          <p:cNvSpPr/>
          <p:nvPr/>
        </p:nvSpPr>
        <p:spPr>
          <a:xfrm>
            <a:off x="1307639" y="61142"/>
            <a:ext cx="6528775"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Regulation</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812784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48730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a:t>
            </a:r>
          </a:p>
          <a:p>
            <a:pPr marL="342900" indent="-3429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cs typeface="Arial" panose="020B0604020202020204" pitchFamily="34" charset="0"/>
              </a:rPr>
              <a:t>Print off the chart below for each student.</a:t>
            </a:r>
          </a:p>
          <a:p>
            <a:pPr marL="342900" indent="-3429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cs typeface="Arial" panose="020B0604020202020204" pitchFamily="34" charset="0"/>
              </a:rPr>
              <a:t>They should complete the charts after discussing the presentation.</a:t>
            </a:r>
          </a:p>
          <a:p>
            <a:pPr marL="342900" indent="-3429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cs typeface="Arial" panose="020B0604020202020204" pitchFamily="34" charset="0"/>
              </a:rPr>
              <a:t>Check answers as a class when finished. </a:t>
            </a:r>
            <a:endParaRPr lang="en-US" sz="36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15129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2716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139039" y="62932"/>
            <a:ext cx="8883944" cy="438582"/>
          </a:xfrm>
          <a:prstGeom prst="rect">
            <a:avLst/>
          </a:prstGeom>
          <a:noFill/>
        </p:spPr>
        <p:txBody>
          <a:bodyPr wrap="square" lIns="68580" tIns="34290" rIns="68580" bIns="34290">
            <a:spAutoFit/>
          </a:bodyPr>
          <a:lstStyle/>
          <a:p>
            <a:pPr algn="ctr"/>
            <a:r>
              <a:rPr lang="en-US" sz="2400" dirty="0">
                <a:ln w="10160">
                  <a:noFill/>
                  <a:prstDash val="solid"/>
                </a:ln>
                <a:latin typeface="KG Second Chances Solid" panose="02000000000000000000" pitchFamily="2" charset="0"/>
              </a:rPr>
              <a:t>Southern and Eastern Asia’s Economic Systems</a:t>
            </a:r>
          </a:p>
        </p:txBody>
      </p:sp>
      <p:sp>
        <p:nvSpPr>
          <p:cNvPr id="10" name="TextBox 9"/>
          <p:cNvSpPr txBox="1"/>
          <p:nvPr/>
        </p:nvSpPr>
        <p:spPr>
          <a:xfrm>
            <a:off x="139042" y="501514"/>
            <a:ext cx="9004958" cy="289951"/>
          </a:xfrm>
          <a:prstGeom prst="rect">
            <a:avLst/>
          </a:prstGeom>
          <a:noFill/>
        </p:spPr>
        <p:txBody>
          <a:bodyPr wrap="square" rtlCol="0">
            <a:spAutoFit/>
          </a:bodyPr>
          <a:lstStyle/>
          <a:p>
            <a:pPr>
              <a:lnSpc>
                <a:spcPct val="107000"/>
              </a:lnSpc>
              <a:spcAft>
                <a:spcPts val="600"/>
              </a:spcAft>
            </a:pPr>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a:t>
            </a:r>
            <a:r>
              <a:rPr lang="en-US" sz="1200" dirty="0">
                <a:latin typeface="KG First Time In Forever" panose="02000506000000020003" pitchFamily="2" charset="0"/>
                <a:ea typeface="KBScaredStraight" panose="02000603000000000000" pitchFamily="2" charset="0"/>
                <a:cs typeface="Arial" panose="020B0604020202020204" pitchFamily="34" charset="0"/>
              </a:rPr>
              <a:t>Complete the chart below with information that you learned during the presentation</a:t>
            </a:r>
            <a:r>
              <a:rPr lang="en-US" sz="1200" dirty="0">
                <a:latin typeface="KBScaredStraight" panose="02000603000000000000" pitchFamily="2" charset="0"/>
                <a:ea typeface="KBScaredStraight" panose="02000603000000000000" pitchFamily="2" charset="0"/>
                <a:cs typeface="Arial" panose="020B0604020202020204" pitchFamily="34" charset="0"/>
              </a:rPr>
              <a:t>. </a:t>
            </a:r>
            <a:endParaRPr lang="en-US" sz="900" dirty="0">
              <a:latin typeface="KBScaredStraight" panose="02000603000000000000" pitchFamily="2" charset="0"/>
              <a:ea typeface="KBScaredStraight" panose="02000603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41871335"/>
              </p:ext>
            </p:extLst>
          </p:nvPr>
        </p:nvGraphicFramePr>
        <p:xfrm>
          <a:off x="139039" y="791464"/>
          <a:ext cx="8883945" cy="5835702"/>
        </p:xfrm>
        <a:graphic>
          <a:graphicData uri="http://schemas.openxmlformats.org/drawingml/2006/table">
            <a:tbl>
              <a:tblPr firstRow="1" bandRow="1">
                <a:tableStyleId>{5940675A-B579-460E-94D1-54222C63F5DA}</a:tableStyleId>
              </a:tblPr>
              <a:tblGrid>
                <a:gridCol w="1776789">
                  <a:extLst>
                    <a:ext uri="{9D8B030D-6E8A-4147-A177-3AD203B41FA5}">
                      <a16:colId xmlns:a16="http://schemas.microsoft.com/office/drawing/2014/main" val="20000"/>
                    </a:ext>
                  </a:extLst>
                </a:gridCol>
                <a:gridCol w="1776789">
                  <a:extLst>
                    <a:ext uri="{9D8B030D-6E8A-4147-A177-3AD203B41FA5}">
                      <a16:colId xmlns:a16="http://schemas.microsoft.com/office/drawing/2014/main" val="20001"/>
                    </a:ext>
                  </a:extLst>
                </a:gridCol>
                <a:gridCol w="1776789">
                  <a:extLst>
                    <a:ext uri="{9D8B030D-6E8A-4147-A177-3AD203B41FA5}">
                      <a16:colId xmlns:a16="http://schemas.microsoft.com/office/drawing/2014/main" val="20002"/>
                    </a:ext>
                  </a:extLst>
                </a:gridCol>
                <a:gridCol w="1776789">
                  <a:extLst>
                    <a:ext uri="{9D8B030D-6E8A-4147-A177-3AD203B41FA5}">
                      <a16:colId xmlns:a16="http://schemas.microsoft.com/office/drawing/2014/main" val="20003"/>
                    </a:ext>
                  </a:extLst>
                </a:gridCol>
                <a:gridCol w="1776789">
                  <a:extLst>
                    <a:ext uri="{9D8B030D-6E8A-4147-A177-3AD203B41FA5}">
                      <a16:colId xmlns:a16="http://schemas.microsoft.com/office/drawing/2014/main" val="20004"/>
                    </a:ext>
                  </a:extLst>
                </a:gridCol>
              </a:tblGrid>
              <a:tr h="439043">
                <a:tc>
                  <a:txBody>
                    <a:bodyPr/>
                    <a:lstStyle/>
                    <a:p>
                      <a:endParaRPr lang="en-US" sz="1400" dirty="0"/>
                    </a:p>
                  </a:txBody>
                  <a:tcPr/>
                </a:tc>
                <a:tc>
                  <a:txBody>
                    <a:bodyPr/>
                    <a:lstStyle/>
                    <a:p>
                      <a:pPr algn="ctr"/>
                      <a:r>
                        <a:rPr lang="en-US" sz="1400" b="1" dirty="0">
                          <a:latin typeface="KG First Time In Forever" panose="02000506000000020003" pitchFamily="2" charset="0"/>
                        </a:rPr>
                        <a:t>Economic</a:t>
                      </a:r>
                      <a:r>
                        <a:rPr lang="en-US" sz="1400" b="1" baseline="0" dirty="0">
                          <a:latin typeface="KG First Time In Forever" panose="02000506000000020003" pitchFamily="2" charset="0"/>
                        </a:rPr>
                        <a:t> System</a:t>
                      </a:r>
                      <a:endParaRPr lang="en-US" sz="1400" b="1" dirty="0">
                        <a:latin typeface="KG First Time In Forever" panose="02000506000000020003" pitchFamily="2" charset="0"/>
                      </a:endParaRPr>
                    </a:p>
                  </a:txBody>
                  <a:tcPr anchor="ctr"/>
                </a:tc>
                <a:tc>
                  <a:txBody>
                    <a:bodyPr/>
                    <a:lstStyle/>
                    <a:p>
                      <a:pPr algn="ctr"/>
                      <a:r>
                        <a:rPr lang="en-US" sz="1400" b="1" dirty="0">
                          <a:latin typeface="KG First Time In Forever" panose="02000506000000020003" pitchFamily="2" charset="0"/>
                        </a:rPr>
                        <a:t>Freedoms</a:t>
                      </a:r>
                    </a:p>
                  </a:txBody>
                  <a:tcPr anchor="ctr"/>
                </a:tc>
                <a:tc>
                  <a:txBody>
                    <a:bodyPr/>
                    <a:lstStyle/>
                    <a:p>
                      <a:pPr algn="ctr"/>
                      <a:r>
                        <a:rPr lang="en-US" sz="1400" b="1" dirty="0">
                          <a:latin typeface="KG First Time In Forever" panose="02000506000000020003" pitchFamily="2" charset="0"/>
                        </a:rPr>
                        <a:t>Regulations</a:t>
                      </a:r>
                    </a:p>
                  </a:txBody>
                  <a:tcPr anchor="ctr"/>
                </a:tc>
                <a:tc>
                  <a:txBody>
                    <a:bodyPr/>
                    <a:lstStyle/>
                    <a:p>
                      <a:pPr algn="ctr"/>
                      <a:r>
                        <a:rPr lang="en-US" sz="1400" b="1" dirty="0">
                          <a:latin typeface="KG First Time In Forever" panose="02000506000000020003" pitchFamily="2" charset="0"/>
                        </a:rPr>
                        <a:t>Growth</a:t>
                      </a:r>
                    </a:p>
                  </a:txBody>
                  <a:tcPr anchor="ctr"/>
                </a:tc>
                <a:extLst>
                  <a:ext uri="{0D108BD9-81ED-4DB2-BD59-A6C34878D82A}">
                    <a16:rowId xmlns:a16="http://schemas.microsoft.com/office/drawing/2014/main" val="10000"/>
                  </a:ext>
                </a:extLst>
              </a:tr>
              <a:tr h="1107923">
                <a:tc>
                  <a:txBody>
                    <a:bodyPr/>
                    <a:lstStyle/>
                    <a:p>
                      <a:pPr algn="ctr"/>
                      <a:r>
                        <a:rPr lang="en-US" sz="2800" dirty="0">
                          <a:latin typeface="KG Eyes Wide Open" panose="02000506000000020004" pitchFamily="2" charset="0"/>
                        </a:rPr>
                        <a:t>China</a:t>
                      </a:r>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1072184">
                <a:tc>
                  <a:txBody>
                    <a:bodyPr/>
                    <a:lstStyle/>
                    <a:p>
                      <a:pPr algn="ctr"/>
                      <a:r>
                        <a:rPr lang="en-US" sz="2800" dirty="0">
                          <a:latin typeface="KG Eyes Wide Open" panose="02000506000000020004" pitchFamily="2" charset="0"/>
                        </a:rPr>
                        <a:t>India</a:t>
                      </a:r>
                    </a:p>
                  </a:txBody>
                  <a:tcPr anchor="ctr"/>
                </a:tc>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072184">
                <a:tc>
                  <a:txBody>
                    <a:bodyPr/>
                    <a:lstStyle/>
                    <a:p>
                      <a:pPr algn="ctr"/>
                      <a:r>
                        <a:rPr lang="en-US" sz="2800" dirty="0">
                          <a:latin typeface="KG Eyes Wide Open" panose="02000506000000020004" pitchFamily="2" charset="0"/>
                        </a:rPr>
                        <a:t>Japan</a:t>
                      </a:r>
                    </a:p>
                  </a:txBody>
                  <a:tcPr anchor="ctr"/>
                </a:tc>
                <a:tc>
                  <a:txBody>
                    <a:bodyPr/>
                    <a:lstStyle/>
                    <a:p>
                      <a:endParaRPr lang="en-US" dirty="0"/>
                    </a:p>
                    <a:p>
                      <a:endParaRPr lang="en-US" dirty="0"/>
                    </a:p>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1072184">
                <a:tc>
                  <a:txBody>
                    <a:bodyPr/>
                    <a:lstStyle/>
                    <a:p>
                      <a:pPr algn="ctr"/>
                      <a:r>
                        <a:rPr lang="en-US" sz="2800" dirty="0">
                          <a:latin typeface="KG Eyes Wide Open" panose="02000506000000020004" pitchFamily="2" charset="0"/>
                        </a:rPr>
                        <a:t>North</a:t>
                      </a:r>
                      <a:r>
                        <a:rPr lang="en-US" sz="2800" baseline="0" dirty="0">
                          <a:latin typeface="KG Eyes Wide Open" panose="02000506000000020004" pitchFamily="2" charset="0"/>
                        </a:rPr>
                        <a:t> Korea</a:t>
                      </a:r>
                      <a:endParaRPr lang="en-US" sz="2800" dirty="0">
                        <a:latin typeface="KG Eyes Wide Open" panose="02000506000000020004" pitchFamily="2" charset="0"/>
                      </a:endParaRPr>
                    </a:p>
                  </a:txBody>
                  <a:tcPr anchor="ct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1072184">
                <a:tc>
                  <a:txBody>
                    <a:bodyPr/>
                    <a:lstStyle/>
                    <a:p>
                      <a:pPr algn="ctr"/>
                      <a:r>
                        <a:rPr lang="en-US" sz="2800" dirty="0">
                          <a:latin typeface="KG Eyes Wide Open" panose="02000506000000020004" pitchFamily="2" charset="0"/>
                        </a:rPr>
                        <a:t>South Korea</a:t>
                      </a:r>
                    </a:p>
                  </a:txBody>
                  <a:tcPr anchor="ct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5965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2716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139039" y="62932"/>
            <a:ext cx="8883944" cy="438582"/>
          </a:xfrm>
          <a:prstGeom prst="rect">
            <a:avLst/>
          </a:prstGeom>
          <a:noFill/>
        </p:spPr>
        <p:txBody>
          <a:bodyPr wrap="square" lIns="68580" tIns="34290" rIns="68580" bIns="34290">
            <a:spAutoFit/>
          </a:bodyPr>
          <a:lstStyle/>
          <a:p>
            <a:pPr algn="ctr"/>
            <a:r>
              <a:rPr lang="en-US" sz="2400" dirty="0">
                <a:ln w="10160">
                  <a:noFill/>
                  <a:prstDash val="solid"/>
                </a:ln>
                <a:latin typeface="KG Second Chances Solid" panose="02000000000000000000" pitchFamily="2" charset="0"/>
              </a:rPr>
              <a:t>Southern and Eastern Asia’s Economic Systems</a:t>
            </a:r>
          </a:p>
        </p:txBody>
      </p:sp>
      <p:sp>
        <p:nvSpPr>
          <p:cNvPr id="10" name="TextBox 9"/>
          <p:cNvSpPr txBox="1"/>
          <p:nvPr/>
        </p:nvSpPr>
        <p:spPr>
          <a:xfrm>
            <a:off x="139042" y="501514"/>
            <a:ext cx="9004958" cy="289951"/>
          </a:xfrm>
          <a:prstGeom prst="rect">
            <a:avLst/>
          </a:prstGeom>
          <a:noFill/>
        </p:spPr>
        <p:txBody>
          <a:bodyPr wrap="square" rtlCol="0">
            <a:spAutoFit/>
          </a:bodyPr>
          <a:lstStyle/>
          <a:p>
            <a:pPr>
              <a:lnSpc>
                <a:spcPct val="107000"/>
              </a:lnSpc>
              <a:spcAft>
                <a:spcPts val="600"/>
              </a:spcAft>
            </a:pPr>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a:t>
            </a:r>
            <a:r>
              <a:rPr lang="en-US" sz="1200" dirty="0">
                <a:latin typeface="KG First Time In Forever" panose="02000506000000020003" pitchFamily="2" charset="0"/>
                <a:ea typeface="KBScaredStraight" panose="02000603000000000000" pitchFamily="2" charset="0"/>
                <a:cs typeface="Arial" panose="020B0604020202020204" pitchFamily="34" charset="0"/>
              </a:rPr>
              <a:t>Complete the chart below with information that you learned during the presentation</a:t>
            </a:r>
            <a:r>
              <a:rPr lang="en-US" sz="1200" dirty="0">
                <a:latin typeface="KBScaredStraight" panose="02000603000000000000" pitchFamily="2" charset="0"/>
                <a:ea typeface="KBScaredStraight" panose="02000603000000000000" pitchFamily="2" charset="0"/>
                <a:cs typeface="Arial" panose="020B0604020202020204" pitchFamily="34" charset="0"/>
              </a:rPr>
              <a:t>. </a:t>
            </a:r>
            <a:endParaRPr lang="en-US" sz="900" dirty="0">
              <a:latin typeface="KBScaredStraight" panose="02000603000000000000" pitchFamily="2" charset="0"/>
              <a:ea typeface="KBScaredStraight" panose="02000603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36011194"/>
              </p:ext>
            </p:extLst>
          </p:nvPr>
        </p:nvGraphicFramePr>
        <p:xfrm>
          <a:off x="139039" y="791464"/>
          <a:ext cx="8883945" cy="6027526"/>
        </p:xfrm>
        <a:graphic>
          <a:graphicData uri="http://schemas.openxmlformats.org/drawingml/2006/table">
            <a:tbl>
              <a:tblPr firstRow="1" bandRow="1">
                <a:tableStyleId>{5940675A-B579-460E-94D1-54222C63F5DA}</a:tableStyleId>
              </a:tblPr>
              <a:tblGrid>
                <a:gridCol w="1776789">
                  <a:extLst>
                    <a:ext uri="{9D8B030D-6E8A-4147-A177-3AD203B41FA5}">
                      <a16:colId xmlns:a16="http://schemas.microsoft.com/office/drawing/2014/main" val="20000"/>
                    </a:ext>
                  </a:extLst>
                </a:gridCol>
                <a:gridCol w="1776789">
                  <a:extLst>
                    <a:ext uri="{9D8B030D-6E8A-4147-A177-3AD203B41FA5}">
                      <a16:colId xmlns:a16="http://schemas.microsoft.com/office/drawing/2014/main" val="20001"/>
                    </a:ext>
                  </a:extLst>
                </a:gridCol>
                <a:gridCol w="1776789">
                  <a:extLst>
                    <a:ext uri="{9D8B030D-6E8A-4147-A177-3AD203B41FA5}">
                      <a16:colId xmlns:a16="http://schemas.microsoft.com/office/drawing/2014/main" val="20002"/>
                    </a:ext>
                  </a:extLst>
                </a:gridCol>
                <a:gridCol w="1776789">
                  <a:extLst>
                    <a:ext uri="{9D8B030D-6E8A-4147-A177-3AD203B41FA5}">
                      <a16:colId xmlns:a16="http://schemas.microsoft.com/office/drawing/2014/main" val="20003"/>
                    </a:ext>
                  </a:extLst>
                </a:gridCol>
                <a:gridCol w="1776789">
                  <a:extLst>
                    <a:ext uri="{9D8B030D-6E8A-4147-A177-3AD203B41FA5}">
                      <a16:colId xmlns:a16="http://schemas.microsoft.com/office/drawing/2014/main" val="20004"/>
                    </a:ext>
                  </a:extLst>
                </a:gridCol>
              </a:tblGrid>
              <a:tr h="439043">
                <a:tc>
                  <a:txBody>
                    <a:bodyPr/>
                    <a:lstStyle/>
                    <a:p>
                      <a:endParaRPr lang="en-US" sz="1400" dirty="0"/>
                    </a:p>
                  </a:txBody>
                  <a:tcPr/>
                </a:tc>
                <a:tc>
                  <a:txBody>
                    <a:bodyPr/>
                    <a:lstStyle/>
                    <a:p>
                      <a:pPr algn="ctr"/>
                      <a:r>
                        <a:rPr lang="en-US" sz="1400" b="1" dirty="0">
                          <a:latin typeface="KG First Time In Forever" panose="02000506000000020003" pitchFamily="2" charset="0"/>
                        </a:rPr>
                        <a:t>Economic</a:t>
                      </a:r>
                      <a:r>
                        <a:rPr lang="en-US" sz="1400" b="1" baseline="0" dirty="0">
                          <a:latin typeface="KG First Time In Forever" panose="02000506000000020003" pitchFamily="2" charset="0"/>
                        </a:rPr>
                        <a:t> System</a:t>
                      </a:r>
                      <a:endParaRPr lang="en-US" sz="1400" b="1" dirty="0">
                        <a:latin typeface="KG First Time In Forever" panose="02000506000000020003" pitchFamily="2" charset="0"/>
                      </a:endParaRPr>
                    </a:p>
                  </a:txBody>
                  <a:tcPr anchor="ctr"/>
                </a:tc>
                <a:tc>
                  <a:txBody>
                    <a:bodyPr/>
                    <a:lstStyle/>
                    <a:p>
                      <a:pPr algn="ctr"/>
                      <a:r>
                        <a:rPr lang="en-US" sz="1400" b="1" dirty="0">
                          <a:latin typeface="KG First Time In Forever" panose="02000506000000020003" pitchFamily="2" charset="0"/>
                        </a:rPr>
                        <a:t>Freedoms</a:t>
                      </a:r>
                    </a:p>
                  </a:txBody>
                  <a:tcPr anchor="ctr"/>
                </a:tc>
                <a:tc>
                  <a:txBody>
                    <a:bodyPr/>
                    <a:lstStyle/>
                    <a:p>
                      <a:pPr algn="ctr"/>
                      <a:r>
                        <a:rPr lang="en-US" sz="1400" b="1" dirty="0">
                          <a:latin typeface="KG First Time In Forever" panose="02000506000000020003" pitchFamily="2" charset="0"/>
                        </a:rPr>
                        <a:t>Regulations</a:t>
                      </a:r>
                    </a:p>
                  </a:txBody>
                  <a:tcPr anchor="ctr"/>
                </a:tc>
                <a:tc>
                  <a:txBody>
                    <a:bodyPr/>
                    <a:lstStyle/>
                    <a:p>
                      <a:pPr algn="ctr"/>
                      <a:r>
                        <a:rPr lang="en-US" sz="1400" b="1" dirty="0">
                          <a:latin typeface="KG First Time In Forever" panose="02000506000000020003" pitchFamily="2" charset="0"/>
                        </a:rPr>
                        <a:t>Growth</a:t>
                      </a:r>
                    </a:p>
                  </a:txBody>
                  <a:tcPr anchor="ctr"/>
                </a:tc>
                <a:extLst>
                  <a:ext uri="{0D108BD9-81ED-4DB2-BD59-A6C34878D82A}">
                    <a16:rowId xmlns:a16="http://schemas.microsoft.com/office/drawing/2014/main" val="10000"/>
                  </a:ext>
                </a:extLst>
              </a:tr>
              <a:tr h="1107923">
                <a:tc>
                  <a:txBody>
                    <a:bodyPr/>
                    <a:lstStyle/>
                    <a:p>
                      <a:pPr algn="ctr"/>
                      <a:r>
                        <a:rPr lang="en-US" sz="2800" dirty="0">
                          <a:latin typeface="KG Eyes Wide Open" panose="02000506000000020004" pitchFamily="2" charset="0"/>
                        </a:rPr>
                        <a:t>China</a:t>
                      </a:r>
                    </a:p>
                  </a:txBody>
                  <a:tcPr anchor="ctr"/>
                </a:tc>
                <a:tc>
                  <a:txBody>
                    <a:bodyPr/>
                    <a:lstStyle/>
                    <a:p>
                      <a:r>
                        <a:rPr lang="en-US" sz="1200" dirty="0">
                          <a:solidFill>
                            <a:srgbClr val="FF0000"/>
                          </a:solidFill>
                          <a:latin typeface="KG First Time In Forever" panose="02000506000000020003" pitchFamily="2" charset="0"/>
                        </a:rPr>
                        <a:t>Mixed, moving away</a:t>
                      </a:r>
                      <a:r>
                        <a:rPr lang="en-US" sz="1200" baseline="0" dirty="0">
                          <a:solidFill>
                            <a:srgbClr val="FF0000"/>
                          </a:solidFill>
                          <a:latin typeface="KG First Time In Forever" panose="02000506000000020003" pitchFamily="2" charset="0"/>
                        </a:rPr>
                        <a:t> from command</a:t>
                      </a:r>
                      <a:endParaRPr lang="en-US" sz="1200" dirty="0">
                        <a:solidFill>
                          <a:srgbClr val="FF0000"/>
                        </a:solidFill>
                        <a:latin typeface="KG First Time In Forever" panose="02000506000000020003" pitchFamily="2" charset="0"/>
                      </a:endParaRPr>
                    </a:p>
                  </a:txBody>
                  <a:tcPr/>
                </a:tc>
                <a:tc>
                  <a:txBody>
                    <a:bodyPr/>
                    <a:lstStyle/>
                    <a:p>
                      <a:r>
                        <a:rPr lang="en-US" sz="1100" dirty="0">
                          <a:solidFill>
                            <a:srgbClr val="FF0000"/>
                          </a:solidFill>
                          <a:latin typeface="KG First Time In Forever" panose="02000506000000020003" pitchFamily="2" charset="0"/>
                        </a:rPr>
                        <a:t>More private companies</a:t>
                      </a:r>
                      <a:r>
                        <a:rPr lang="en-US" sz="1100" baseline="0" dirty="0">
                          <a:solidFill>
                            <a:srgbClr val="FF0000"/>
                          </a:solidFill>
                          <a:latin typeface="KG First Time In Forever" panose="02000506000000020003" pitchFamily="2" charset="0"/>
                        </a:rPr>
                        <a:t> are taking over formerly state-owned businesses, farmers can make own decisions now, there is now a stock market</a:t>
                      </a:r>
                      <a:endParaRPr lang="en-US" sz="11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Government</a:t>
                      </a:r>
                      <a:r>
                        <a:rPr lang="en-US" sz="1200" baseline="0" dirty="0">
                          <a:solidFill>
                            <a:srgbClr val="FF0000"/>
                          </a:solidFill>
                          <a:latin typeface="KG First Time In Forever" panose="02000506000000020003" pitchFamily="2" charset="0"/>
                        </a:rPr>
                        <a:t> is still influential, biggest companies are all state-run, high taxes</a:t>
                      </a:r>
                      <a:endParaRPr lang="en-US" sz="12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Fastest-growing economy</a:t>
                      </a:r>
                    </a:p>
                  </a:txBody>
                  <a:tcPr/>
                </a:tc>
                <a:extLst>
                  <a:ext uri="{0D108BD9-81ED-4DB2-BD59-A6C34878D82A}">
                    <a16:rowId xmlns:a16="http://schemas.microsoft.com/office/drawing/2014/main" val="10001"/>
                  </a:ext>
                </a:extLst>
              </a:tr>
              <a:tr h="1072184">
                <a:tc>
                  <a:txBody>
                    <a:bodyPr/>
                    <a:lstStyle/>
                    <a:p>
                      <a:pPr algn="ctr"/>
                      <a:r>
                        <a:rPr lang="en-US" sz="2800" dirty="0">
                          <a:latin typeface="KG Eyes Wide Open" panose="02000506000000020004" pitchFamily="2" charset="0"/>
                        </a:rPr>
                        <a:t>India</a:t>
                      </a:r>
                    </a:p>
                  </a:txBody>
                  <a:tcPr anchor="ctr"/>
                </a:tc>
                <a:tc>
                  <a:txBody>
                    <a:bodyPr/>
                    <a:lstStyle/>
                    <a:p>
                      <a:r>
                        <a:rPr lang="en-US" sz="1200" dirty="0">
                          <a:solidFill>
                            <a:srgbClr val="FF0000"/>
                          </a:solidFill>
                          <a:latin typeface="KG First Time In Forever" panose="02000506000000020003" pitchFamily="2" charset="0"/>
                        </a:rPr>
                        <a:t>Mixed, moving away from command</a:t>
                      </a:r>
                    </a:p>
                    <a:p>
                      <a:endParaRPr lang="en-US" sz="1200" dirty="0">
                        <a:solidFill>
                          <a:srgbClr val="FF0000"/>
                        </a:solidFill>
                        <a:latin typeface="KG First Time In Forever" panose="02000506000000020003" pitchFamily="2" charset="0"/>
                      </a:endParaRPr>
                    </a:p>
                    <a:p>
                      <a:endParaRPr lang="en-US" sz="1200" dirty="0">
                        <a:solidFill>
                          <a:srgbClr val="FF0000"/>
                        </a:solidFill>
                        <a:latin typeface="KG First Time In Forever" panose="02000506000000020003" pitchFamily="2" charset="0"/>
                      </a:endParaRPr>
                    </a:p>
                  </a:txBody>
                  <a:tcPr/>
                </a:tc>
                <a:tc>
                  <a:txBody>
                    <a:bodyPr/>
                    <a:lstStyle/>
                    <a:p>
                      <a:r>
                        <a:rPr lang="en-US" sz="1100" dirty="0">
                          <a:solidFill>
                            <a:srgbClr val="FF0000"/>
                          </a:solidFill>
                          <a:latin typeface="KG First Time In Forever" panose="02000506000000020003" pitchFamily="2" charset="0"/>
                        </a:rPr>
                        <a:t>Has loosened control since 1990s, private citizens can make some decisions</a:t>
                      </a:r>
                      <a:r>
                        <a:rPr lang="en-US" sz="1100" baseline="0" dirty="0">
                          <a:solidFill>
                            <a:srgbClr val="FF0000"/>
                          </a:solidFill>
                          <a:latin typeface="KG First Time In Forever" panose="02000506000000020003" pitchFamily="2" charset="0"/>
                        </a:rPr>
                        <a:t> about setting prices and how much, </a:t>
                      </a:r>
                      <a:r>
                        <a:rPr lang="en-US" sz="1100" baseline="0" dirty="0" err="1">
                          <a:solidFill>
                            <a:srgbClr val="FF0000"/>
                          </a:solidFill>
                          <a:latin typeface="KG First Time In Forever" panose="02000506000000020003" pitchFamily="2" charset="0"/>
                        </a:rPr>
                        <a:t>gov</a:t>
                      </a:r>
                      <a:r>
                        <a:rPr lang="en-US" sz="1100" baseline="0" dirty="0">
                          <a:solidFill>
                            <a:srgbClr val="FF0000"/>
                          </a:solidFill>
                          <a:latin typeface="KG First Time In Forever" panose="02000506000000020003" pitchFamily="2" charset="0"/>
                        </a:rPr>
                        <a:t> promotes entrepreneurship</a:t>
                      </a:r>
                      <a:endParaRPr lang="en-US" sz="1100" dirty="0">
                        <a:solidFill>
                          <a:srgbClr val="FF0000"/>
                        </a:solidFill>
                        <a:latin typeface="KG First Time In Forever" panose="02000506000000020003" pitchFamily="2" charset="0"/>
                      </a:endParaRPr>
                    </a:p>
                  </a:txBody>
                  <a:tcPr/>
                </a:tc>
                <a:tc>
                  <a:txBody>
                    <a:bodyPr/>
                    <a:lstStyle/>
                    <a:p>
                      <a:r>
                        <a:rPr lang="en-US" sz="1100" dirty="0" err="1">
                          <a:solidFill>
                            <a:srgbClr val="FF0000"/>
                          </a:solidFill>
                          <a:latin typeface="KG First Time In Forever" panose="02000506000000020003" pitchFamily="2" charset="0"/>
                        </a:rPr>
                        <a:t>Gov</a:t>
                      </a:r>
                      <a:r>
                        <a:rPr lang="en-US" sz="1100" dirty="0">
                          <a:solidFill>
                            <a:srgbClr val="FF0000"/>
                          </a:solidFill>
                          <a:latin typeface="KG First Time In Forever" panose="02000506000000020003" pitchFamily="2" charset="0"/>
                        </a:rPr>
                        <a:t> is still very active:</a:t>
                      </a:r>
                      <a:r>
                        <a:rPr lang="en-US" sz="1100" baseline="0" dirty="0">
                          <a:solidFill>
                            <a:srgbClr val="FF0000"/>
                          </a:solidFill>
                          <a:latin typeface="KG First Time In Forever" panose="02000506000000020003" pitchFamily="2" charset="0"/>
                        </a:rPr>
                        <a:t> </a:t>
                      </a:r>
                      <a:r>
                        <a:rPr lang="en-US" sz="1100" dirty="0">
                          <a:solidFill>
                            <a:srgbClr val="FF0000"/>
                          </a:solidFill>
                          <a:latin typeface="KG First Time In Forever" panose="02000506000000020003" pitchFamily="2" charset="0"/>
                        </a:rPr>
                        <a:t>high</a:t>
                      </a:r>
                      <a:r>
                        <a:rPr lang="en-US" sz="1100" baseline="0" dirty="0">
                          <a:solidFill>
                            <a:srgbClr val="FF0000"/>
                          </a:solidFill>
                          <a:latin typeface="KG First Time In Forever" panose="02000506000000020003" pitchFamily="2" charset="0"/>
                        </a:rPr>
                        <a:t> taxes, uses tariffs, subsidizes goods in private sector, run a lot of industries &amp; is partially involved in others</a:t>
                      </a:r>
                      <a:endParaRPr lang="en-US" sz="11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Economy is growing rapidly, 7</a:t>
                      </a:r>
                      <a:r>
                        <a:rPr lang="en-US" sz="1200" baseline="30000" dirty="0">
                          <a:solidFill>
                            <a:srgbClr val="FF0000"/>
                          </a:solidFill>
                          <a:latin typeface="KG First Time In Forever" panose="02000506000000020003" pitchFamily="2" charset="0"/>
                        </a:rPr>
                        <a:t>th</a:t>
                      </a:r>
                      <a:r>
                        <a:rPr lang="en-US" sz="1200" dirty="0">
                          <a:solidFill>
                            <a:srgbClr val="FF0000"/>
                          </a:solidFill>
                          <a:latin typeface="KG First Time In Forever" panose="02000506000000020003" pitchFamily="2" charset="0"/>
                        </a:rPr>
                        <a:t> largest</a:t>
                      </a:r>
                      <a:r>
                        <a:rPr lang="en-US" sz="1200" baseline="0" dirty="0">
                          <a:solidFill>
                            <a:srgbClr val="FF0000"/>
                          </a:solidFill>
                          <a:latin typeface="KG First Time In Forever" panose="02000506000000020003" pitchFamily="2" charset="0"/>
                        </a:rPr>
                        <a:t> in the world, prosperous technology sector</a:t>
                      </a:r>
                      <a:endParaRPr lang="en-US" sz="1200" dirty="0">
                        <a:solidFill>
                          <a:srgbClr val="FF0000"/>
                        </a:solidFill>
                        <a:latin typeface="KG First Time In Forever" panose="02000506000000020003" pitchFamily="2" charset="0"/>
                      </a:endParaRPr>
                    </a:p>
                  </a:txBody>
                  <a:tcPr/>
                </a:tc>
                <a:extLst>
                  <a:ext uri="{0D108BD9-81ED-4DB2-BD59-A6C34878D82A}">
                    <a16:rowId xmlns:a16="http://schemas.microsoft.com/office/drawing/2014/main" val="10002"/>
                  </a:ext>
                </a:extLst>
              </a:tr>
              <a:tr h="880796">
                <a:tc>
                  <a:txBody>
                    <a:bodyPr/>
                    <a:lstStyle/>
                    <a:p>
                      <a:pPr algn="ctr"/>
                      <a:r>
                        <a:rPr lang="en-US" sz="2800" dirty="0">
                          <a:latin typeface="KG Eyes Wide Open" panose="02000506000000020004" pitchFamily="2" charset="0"/>
                        </a:rPr>
                        <a:t>Japan</a:t>
                      </a:r>
                    </a:p>
                  </a:txBody>
                  <a:tcPr anchor="ctr"/>
                </a:tc>
                <a:tc>
                  <a:txBody>
                    <a:bodyPr/>
                    <a:lstStyle/>
                    <a:p>
                      <a:endParaRPr lang="en-US" sz="1200" dirty="0">
                        <a:solidFill>
                          <a:srgbClr val="FF0000"/>
                        </a:solidFill>
                        <a:latin typeface="KG First Time In Forever" panose="02000506000000020003" pitchFamily="2" charset="0"/>
                      </a:endParaRPr>
                    </a:p>
                    <a:p>
                      <a:r>
                        <a:rPr lang="en-US" sz="1200" dirty="0">
                          <a:solidFill>
                            <a:srgbClr val="FF0000"/>
                          </a:solidFill>
                          <a:latin typeface="KG First Time In Forever" panose="02000506000000020003" pitchFamily="2" charset="0"/>
                        </a:rPr>
                        <a:t>Mixed, closer towards market than command</a:t>
                      </a:r>
                    </a:p>
                    <a:p>
                      <a:endParaRPr lang="en-US" sz="12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Individuals</a:t>
                      </a:r>
                      <a:r>
                        <a:rPr lang="en-US" sz="1200" baseline="0" dirty="0">
                          <a:solidFill>
                            <a:srgbClr val="FF0000"/>
                          </a:solidFill>
                          <a:latin typeface="KG First Time In Forever" panose="02000506000000020003" pitchFamily="2" charset="0"/>
                        </a:rPr>
                        <a:t> set prices &amp; decided what/how much to produce; citizens own much o the land, resources, &amp; factories</a:t>
                      </a:r>
                      <a:endParaRPr lang="en-US" sz="1200" dirty="0">
                        <a:solidFill>
                          <a:srgbClr val="FF0000"/>
                        </a:solidFill>
                        <a:latin typeface="KG First Time In Forever" panose="02000506000000020003" pitchFamily="2" charset="0"/>
                      </a:endParaRPr>
                    </a:p>
                  </a:txBody>
                  <a:tcPr/>
                </a:tc>
                <a:tc>
                  <a:txBody>
                    <a:bodyPr/>
                    <a:lstStyle/>
                    <a:p>
                      <a:r>
                        <a:rPr lang="en-US" sz="1200" dirty="0" err="1">
                          <a:solidFill>
                            <a:srgbClr val="FF0000"/>
                          </a:solidFill>
                          <a:latin typeface="KG First Time In Forever" panose="02000506000000020003" pitchFamily="2" charset="0"/>
                        </a:rPr>
                        <a:t>Gov</a:t>
                      </a:r>
                      <a:r>
                        <a:rPr lang="en-US" sz="1200" dirty="0">
                          <a:solidFill>
                            <a:srgbClr val="FF0000"/>
                          </a:solidFill>
                          <a:latin typeface="KG First Time In Forever" panose="02000506000000020003" pitchFamily="2" charset="0"/>
                        </a:rPr>
                        <a:t> owns few</a:t>
                      </a:r>
                      <a:r>
                        <a:rPr lang="en-US" sz="1200" baseline="0" dirty="0">
                          <a:solidFill>
                            <a:srgbClr val="FF0000"/>
                          </a:solidFill>
                          <a:latin typeface="KG First Time In Forever" panose="02000506000000020003" pitchFamily="2" charset="0"/>
                        </a:rPr>
                        <a:t> companies; uses tariffs and has taxes, screens foreign investments</a:t>
                      </a:r>
                      <a:endParaRPr lang="en-US" sz="12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Grown steadily</a:t>
                      </a:r>
                      <a:r>
                        <a:rPr lang="en-US" sz="1200" baseline="0" dirty="0">
                          <a:solidFill>
                            <a:srgbClr val="FF0000"/>
                          </a:solidFill>
                          <a:latin typeface="KG First Time In Forever" panose="02000506000000020003" pitchFamily="2" charset="0"/>
                        </a:rPr>
                        <a:t> since WWII ended;; modernized economy</a:t>
                      </a:r>
                      <a:endParaRPr lang="en-US" sz="1200" dirty="0">
                        <a:solidFill>
                          <a:srgbClr val="FF0000"/>
                        </a:solidFill>
                        <a:latin typeface="KG First Time In Forever" panose="02000506000000020003" pitchFamily="2" charset="0"/>
                      </a:endParaRPr>
                    </a:p>
                  </a:txBody>
                  <a:tcPr/>
                </a:tc>
                <a:extLst>
                  <a:ext uri="{0D108BD9-81ED-4DB2-BD59-A6C34878D82A}">
                    <a16:rowId xmlns:a16="http://schemas.microsoft.com/office/drawing/2014/main" val="10003"/>
                  </a:ext>
                </a:extLst>
              </a:tr>
              <a:tr h="627991">
                <a:tc>
                  <a:txBody>
                    <a:bodyPr/>
                    <a:lstStyle/>
                    <a:p>
                      <a:pPr algn="ctr"/>
                      <a:r>
                        <a:rPr lang="en-US" sz="2800" dirty="0">
                          <a:latin typeface="KG Eyes Wide Open" panose="02000506000000020004" pitchFamily="2" charset="0"/>
                        </a:rPr>
                        <a:t>North</a:t>
                      </a:r>
                      <a:r>
                        <a:rPr lang="en-US" sz="2800" baseline="0" dirty="0">
                          <a:latin typeface="KG Eyes Wide Open" panose="02000506000000020004" pitchFamily="2" charset="0"/>
                        </a:rPr>
                        <a:t> Korea</a:t>
                      </a:r>
                      <a:endParaRPr lang="en-US" sz="2800" dirty="0">
                        <a:latin typeface="KG Eyes Wide Open" panose="02000506000000020004" pitchFamily="2" charset="0"/>
                      </a:endParaRPr>
                    </a:p>
                  </a:txBody>
                  <a:tcPr anchor="ctr"/>
                </a:tc>
                <a:tc>
                  <a:txBody>
                    <a:bodyPr/>
                    <a:lstStyle/>
                    <a:p>
                      <a:r>
                        <a:rPr lang="en-US" sz="1200" dirty="0">
                          <a:solidFill>
                            <a:srgbClr val="FF0000"/>
                          </a:solidFill>
                          <a:latin typeface="KG First Time In Forever" panose="02000506000000020003" pitchFamily="2" charset="0"/>
                        </a:rPr>
                        <a:t>Closest</a:t>
                      </a:r>
                      <a:r>
                        <a:rPr lang="en-US" sz="1200" baseline="0" dirty="0">
                          <a:solidFill>
                            <a:srgbClr val="FF0000"/>
                          </a:solidFill>
                          <a:latin typeface="KG First Time In Forever" panose="02000506000000020003" pitchFamily="2" charset="0"/>
                        </a:rPr>
                        <a:t> country in the world to a pure command economy</a:t>
                      </a:r>
                      <a:endParaRPr lang="en-US" sz="12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No economic freedoms for private citizens or businesses</a:t>
                      </a:r>
                    </a:p>
                  </a:txBody>
                  <a:tcPr/>
                </a:tc>
                <a:tc>
                  <a:txBody>
                    <a:bodyPr/>
                    <a:lstStyle/>
                    <a:p>
                      <a:r>
                        <a:rPr lang="en-US" sz="1200" dirty="0">
                          <a:solidFill>
                            <a:srgbClr val="FF0000"/>
                          </a:solidFill>
                          <a:latin typeface="KG First Time In Forever" panose="02000506000000020003" pitchFamily="2" charset="0"/>
                        </a:rPr>
                        <a:t>Government</a:t>
                      </a:r>
                      <a:r>
                        <a:rPr lang="en-US" sz="1200" baseline="0" dirty="0">
                          <a:solidFill>
                            <a:srgbClr val="FF0000"/>
                          </a:solidFill>
                          <a:latin typeface="KG First Time In Forever" panose="02000506000000020003" pitchFamily="2" charset="0"/>
                        </a:rPr>
                        <a:t> makes all economic decisions and owns all property and resources</a:t>
                      </a:r>
                      <a:endParaRPr lang="en-US" sz="12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No positive economic growth since</a:t>
                      </a:r>
                      <a:r>
                        <a:rPr lang="en-US" sz="1200" baseline="0" dirty="0">
                          <a:solidFill>
                            <a:srgbClr val="FF0000"/>
                          </a:solidFill>
                          <a:latin typeface="KG First Time In Forever" panose="02000506000000020003" pitchFamily="2" charset="0"/>
                        </a:rPr>
                        <a:t> the 1990s</a:t>
                      </a:r>
                      <a:endParaRPr lang="en-US" sz="1200" dirty="0">
                        <a:solidFill>
                          <a:srgbClr val="FF0000"/>
                        </a:solidFill>
                        <a:latin typeface="KG First Time In Forever" panose="02000506000000020003" pitchFamily="2" charset="0"/>
                      </a:endParaRPr>
                    </a:p>
                  </a:txBody>
                  <a:tcPr/>
                </a:tc>
                <a:extLst>
                  <a:ext uri="{0D108BD9-81ED-4DB2-BD59-A6C34878D82A}">
                    <a16:rowId xmlns:a16="http://schemas.microsoft.com/office/drawing/2014/main" val="10004"/>
                  </a:ext>
                </a:extLst>
              </a:tr>
              <a:tr h="1072184">
                <a:tc>
                  <a:txBody>
                    <a:bodyPr/>
                    <a:lstStyle/>
                    <a:p>
                      <a:pPr algn="ctr"/>
                      <a:r>
                        <a:rPr lang="en-US" sz="2800" dirty="0">
                          <a:latin typeface="KG Eyes Wide Open" panose="02000506000000020004" pitchFamily="2" charset="0"/>
                        </a:rPr>
                        <a:t>South Korea</a:t>
                      </a:r>
                    </a:p>
                  </a:txBody>
                  <a:tcPr anchor="ctr"/>
                </a:tc>
                <a:tc>
                  <a:txBody>
                    <a:bodyPr/>
                    <a:lstStyle/>
                    <a:p>
                      <a:r>
                        <a:rPr lang="en-US" sz="1200" dirty="0">
                          <a:solidFill>
                            <a:srgbClr val="FF0000"/>
                          </a:solidFill>
                          <a:latin typeface="KG First Time In Forever" panose="02000506000000020003" pitchFamily="2" charset="0"/>
                        </a:rPr>
                        <a:t>Mixed, closer towards</a:t>
                      </a:r>
                      <a:r>
                        <a:rPr lang="en-US" sz="1200" baseline="0" dirty="0">
                          <a:solidFill>
                            <a:srgbClr val="FF0000"/>
                          </a:solidFill>
                          <a:latin typeface="KG First Time In Forever" panose="02000506000000020003" pitchFamily="2" charset="0"/>
                        </a:rPr>
                        <a:t> market than command</a:t>
                      </a:r>
                      <a:endParaRPr lang="en-US" sz="12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Citizens have large role:</a:t>
                      </a:r>
                      <a:r>
                        <a:rPr lang="en-US" sz="1200" baseline="0" dirty="0">
                          <a:solidFill>
                            <a:srgbClr val="FF0000"/>
                          </a:solidFill>
                          <a:latin typeface="KG First Time In Forever" panose="02000506000000020003" pitchFamily="2" charset="0"/>
                        </a:rPr>
                        <a:t> set prices &amp; choose how much to produce; entrepreneurship is encouraged</a:t>
                      </a:r>
                      <a:endParaRPr lang="en-US" sz="1200" dirty="0">
                        <a:solidFill>
                          <a:srgbClr val="FF0000"/>
                        </a:solidFill>
                        <a:latin typeface="KG First Time In Forever" panose="02000506000000020003" pitchFamily="2" charset="0"/>
                      </a:endParaRPr>
                    </a:p>
                  </a:txBody>
                  <a:tcPr/>
                </a:tc>
                <a:tc>
                  <a:txBody>
                    <a:bodyPr/>
                    <a:lstStyle/>
                    <a:p>
                      <a:r>
                        <a:rPr lang="en-US" sz="1200" dirty="0" err="1">
                          <a:solidFill>
                            <a:srgbClr val="FF0000"/>
                          </a:solidFill>
                          <a:latin typeface="KG First Time In Forever" panose="02000506000000020003" pitchFamily="2" charset="0"/>
                        </a:rPr>
                        <a:t>Gov</a:t>
                      </a:r>
                      <a:r>
                        <a:rPr lang="en-US" sz="1200" dirty="0">
                          <a:solidFill>
                            <a:srgbClr val="FF0000"/>
                          </a:solidFill>
                          <a:latin typeface="KG First Time In Forever" panose="02000506000000020003" pitchFamily="2" charset="0"/>
                        </a:rPr>
                        <a:t> charges taxes</a:t>
                      </a:r>
                      <a:r>
                        <a:rPr lang="en-US" sz="1200" baseline="0" dirty="0">
                          <a:solidFill>
                            <a:srgbClr val="FF0000"/>
                          </a:solidFill>
                          <a:latin typeface="KG First Time In Forever" panose="02000506000000020003" pitchFamily="2" charset="0"/>
                        </a:rPr>
                        <a:t> on businesses, </a:t>
                      </a:r>
                      <a:r>
                        <a:rPr lang="en-US" sz="1200" baseline="0" dirty="0" err="1">
                          <a:solidFill>
                            <a:srgbClr val="FF0000"/>
                          </a:solidFill>
                          <a:latin typeface="KG First Time In Forever" panose="02000506000000020003" pitchFamily="2" charset="0"/>
                        </a:rPr>
                        <a:t>gov</a:t>
                      </a:r>
                      <a:r>
                        <a:rPr lang="en-US" sz="1200" baseline="0" dirty="0">
                          <a:solidFill>
                            <a:srgbClr val="FF0000"/>
                          </a:solidFill>
                          <a:latin typeface="KG First Time In Forever" panose="02000506000000020003" pitchFamily="2" charset="0"/>
                        </a:rPr>
                        <a:t> </a:t>
                      </a:r>
                      <a:r>
                        <a:rPr lang="en-US" sz="1200" baseline="0" dirty="0" err="1">
                          <a:solidFill>
                            <a:srgbClr val="FF0000"/>
                          </a:solidFill>
                          <a:latin typeface="KG First Time In Forever" panose="02000506000000020003" pitchFamily="2" charset="0"/>
                        </a:rPr>
                        <a:t>stil</a:t>
                      </a:r>
                      <a:r>
                        <a:rPr lang="en-US" sz="1200" baseline="0" dirty="0">
                          <a:solidFill>
                            <a:srgbClr val="FF0000"/>
                          </a:solidFill>
                          <a:latin typeface="KG First Time In Forever" panose="02000506000000020003" pitchFamily="2" charset="0"/>
                        </a:rPr>
                        <a:t> runs a few industries</a:t>
                      </a:r>
                      <a:endParaRPr lang="en-US" sz="1200" dirty="0">
                        <a:solidFill>
                          <a:srgbClr val="FF0000"/>
                        </a:solidFill>
                        <a:latin typeface="KG First Time In Forever" panose="02000506000000020003" pitchFamily="2" charset="0"/>
                      </a:endParaRPr>
                    </a:p>
                  </a:txBody>
                  <a:tcPr/>
                </a:tc>
                <a:tc>
                  <a:txBody>
                    <a:bodyPr/>
                    <a:lstStyle/>
                    <a:p>
                      <a:r>
                        <a:rPr lang="en-US" sz="1200" dirty="0">
                          <a:solidFill>
                            <a:srgbClr val="FF0000"/>
                          </a:solidFill>
                          <a:latin typeface="KG First Time In Forever" panose="02000506000000020003" pitchFamily="2" charset="0"/>
                        </a:rPr>
                        <a:t>In 1970s, </a:t>
                      </a:r>
                      <a:r>
                        <a:rPr lang="en-US" sz="1200" dirty="0" err="1">
                          <a:solidFill>
                            <a:srgbClr val="FF0000"/>
                          </a:solidFill>
                          <a:latin typeface="KG First Time In Forever" panose="02000506000000020003" pitchFamily="2" charset="0"/>
                        </a:rPr>
                        <a:t>gov</a:t>
                      </a:r>
                      <a:r>
                        <a:rPr lang="en-US" sz="1200" dirty="0">
                          <a:solidFill>
                            <a:srgbClr val="FF0000"/>
                          </a:solidFill>
                          <a:latin typeface="KG First Time In Forever" panose="02000506000000020003" pitchFamily="2" charset="0"/>
                        </a:rPr>
                        <a:t> partnered with private companies on economic decisions which has led to rapid</a:t>
                      </a:r>
                      <a:r>
                        <a:rPr lang="en-US" sz="1200" baseline="0" dirty="0">
                          <a:solidFill>
                            <a:srgbClr val="FF0000"/>
                          </a:solidFill>
                          <a:latin typeface="KG First Time In Forever" panose="02000506000000020003" pitchFamily="2" charset="0"/>
                        </a:rPr>
                        <a:t> economic growth, highly industrialized economy today</a:t>
                      </a:r>
                      <a:endParaRPr lang="en-US" sz="1200" dirty="0">
                        <a:solidFill>
                          <a:srgbClr val="FF0000"/>
                        </a:solidFill>
                        <a:latin typeface="KG First Time In Forever" panose="02000506000000020003" pitchFamily="2"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8215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517810"/>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Souvenir Shirts</a:t>
            </a:r>
          </a:p>
          <a:p>
            <a:pPr marL="571500" indent="-571500">
              <a:buFont typeface="Arial" panose="020B0604020202020204" pitchFamily="34" charset="0"/>
              <a:buChar char="•"/>
            </a:pPr>
            <a:r>
              <a:rPr lang="en-US" altLang="en-US" sz="2800" dirty="0">
                <a:latin typeface="KG First Time In Forever" panose="02000506000000020003" pitchFamily="2" charset="0"/>
                <a:ea typeface="KBScaredStraight" panose="02000603000000000000" pitchFamily="2" charset="0"/>
              </a:rPr>
              <a:t>Pass out the Souvenir Shirts handout to each student. (Print front-to-back to save paper.)</a:t>
            </a:r>
          </a:p>
          <a:p>
            <a:pPr marL="571500" indent="-571500">
              <a:buFont typeface="Arial" panose="020B0604020202020204" pitchFamily="34" charset="0"/>
              <a:buChar char="•"/>
            </a:pPr>
            <a:endParaRPr lang="en-US" altLang="en-US" sz="2800" dirty="0">
              <a:latin typeface="KG First Time In Forever" panose="02000506000000020003" pitchFamily="2" charset="0"/>
              <a:ea typeface="KBScaredStraight" panose="02000603000000000000" pitchFamily="2" charset="0"/>
            </a:endParaRPr>
          </a:p>
          <a:p>
            <a:pPr marL="428625" indent="-428625">
              <a:buFont typeface="Arial" panose="020B0604020202020204" pitchFamily="34" charset="0"/>
              <a:buChar char="•"/>
            </a:pPr>
            <a:r>
              <a:rPr lang="en-US" altLang="en-US" sz="2800" dirty="0">
                <a:latin typeface="KG First Time In Forever" panose="02000506000000020003" pitchFamily="2" charset="0"/>
                <a:ea typeface="KBScaredStraight" panose="02000603000000000000" pitchFamily="2" charset="0"/>
              </a:rPr>
              <a:t>The students will create t-shirts to showcase each country’s </a:t>
            </a:r>
            <a:r>
              <a:rPr lang="en-US" sz="2800" dirty="0">
                <a:latin typeface="KG First Time In Forever" panose="02000506000000020003" pitchFamily="2" charset="0"/>
                <a:ea typeface="KBScaredStraight" panose="02000603000000000000" pitchFamily="2" charset="0"/>
              </a:rPr>
              <a:t>key economic details. The shirts should include symbols and images that represent the country’s system, freedoms, regulations, etc.</a:t>
            </a:r>
            <a:endParaRPr lang="en-US" altLang="en-US" sz="2800" dirty="0">
              <a:latin typeface="KG First Time In Forever" panose="02000506000000020003" pitchFamily="2" charset="0"/>
              <a:ea typeface="KBScaredStraight" panose="02000603000000000000" pitchFamily="2" charset="0"/>
            </a:endParaRPr>
          </a:p>
          <a:p>
            <a:pPr marL="428625" indent="-428625">
              <a:buFont typeface="Arial" panose="020B0604020202020204" pitchFamily="34" charset="0"/>
              <a:buChar char="•"/>
            </a:pPr>
            <a:endParaRPr lang="en-US" altLang="en-US" sz="2800" dirty="0">
              <a:latin typeface="KG First Time In Forever" panose="02000506000000020003" pitchFamily="2" charset="0"/>
              <a:ea typeface="KBScaredStraight" panose="02000603000000000000" pitchFamily="2" charset="0"/>
            </a:endParaRPr>
          </a:p>
          <a:p>
            <a:pPr marL="428625" indent="-428625">
              <a:buFont typeface="Arial" panose="020B0604020202020204" pitchFamily="34" charset="0"/>
              <a:buChar char="•"/>
            </a:pPr>
            <a:r>
              <a:rPr lang="en-US" altLang="en-US" sz="2800" dirty="0">
                <a:latin typeface="KG First Time In Forever" panose="02000506000000020003" pitchFamily="2" charset="0"/>
                <a:ea typeface="KBScaredStraight" panose="02000603000000000000" pitchFamily="2" charset="0"/>
              </a:rPr>
              <a:t>The students will also write a brief description of each country’s economy in the textbox.</a:t>
            </a: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45593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2716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646988" y="-45447"/>
            <a:ext cx="7828554" cy="577081"/>
          </a:xfrm>
          <a:prstGeom prst="rect">
            <a:avLst/>
          </a:prstGeom>
          <a:noFill/>
        </p:spPr>
        <p:txBody>
          <a:bodyPr wrap="none" lIns="68580" tIns="34290" rIns="68580" bIns="34290">
            <a:spAutoFit/>
          </a:bodyPr>
          <a:lstStyle/>
          <a:p>
            <a:pPr algn="ctr"/>
            <a:r>
              <a:rPr lang="en-US" sz="33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Economic Systems Souvenir Shirts</a:t>
            </a:r>
            <a:endParaRPr lang="en-US" sz="3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0" y="364485"/>
            <a:ext cx="9143999" cy="646331"/>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Imagine that you own a touristy gift shop in SE Asia. Design fun &amp; creative t-shirts to sell that showcase each country’s key economic details. Include information about the country’s system, freedoms, regulations, etc. Next, write a brief description of each country’s economy in the textbox.</a:t>
            </a:r>
          </a:p>
        </p:txBody>
      </p:sp>
      <p:sp>
        <p:nvSpPr>
          <p:cNvPr id="6" name="Rounded Rectangle 5"/>
          <p:cNvSpPr/>
          <p:nvPr/>
        </p:nvSpPr>
        <p:spPr>
          <a:xfrm>
            <a:off x="232226" y="1017612"/>
            <a:ext cx="2714171" cy="2032000"/>
          </a:xfrm>
          <a:prstGeom prst="roundRect">
            <a:avLst/>
          </a:prstGeom>
          <a:no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14913" y="4595167"/>
            <a:ext cx="2714171" cy="2032000"/>
          </a:xfrm>
          <a:prstGeom prst="roundRect">
            <a:avLst/>
          </a:prstGeom>
          <a:no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197598" y="995427"/>
            <a:ext cx="2714171" cy="2032000"/>
          </a:xfrm>
          <a:prstGeom prst="roundRect">
            <a:avLst/>
          </a:prstGeom>
          <a:no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983" y="1017612"/>
            <a:ext cx="3088545" cy="3439954"/>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666" y="3187213"/>
            <a:ext cx="3088545" cy="343995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0" y="3187213"/>
            <a:ext cx="3088545" cy="3439954"/>
          </a:xfrm>
          <a:prstGeom prst="rect">
            <a:avLst/>
          </a:prstGeom>
        </p:spPr>
      </p:pic>
      <p:sp>
        <p:nvSpPr>
          <p:cNvPr id="15" name="TextBox 14"/>
          <p:cNvSpPr txBox="1"/>
          <p:nvPr/>
        </p:nvSpPr>
        <p:spPr>
          <a:xfrm>
            <a:off x="551329" y="1017612"/>
            <a:ext cx="2070847" cy="338554"/>
          </a:xfrm>
          <a:prstGeom prst="rect">
            <a:avLst/>
          </a:prstGeom>
          <a:noFill/>
        </p:spPr>
        <p:txBody>
          <a:bodyPr wrap="square" rtlCol="0">
            <a:spAutoFit/>
          </a:bodyPr>
          <a:lstStyle/>
          <a:p>
            <a:pPr algn="ctr"/>
            <a:r>
              <a:rPr lang="en-US" sz="1600" b="1" dirty="0">
                <a:latin typeface="KG First Time In Forever" panose="02000506000000020003" pitchFamily="2" charset="0"/>
              </a:rPr>
              <a:t>CHINA</a:t>
            </a:r>
          </a:p>
        </p:txBody>
      </p:sp>
      <p:sp>
        <p:nvSpPr>
          <p:cNvPr id="16" name="TextBox 15"/>
          <p:cNvSpPr txBox="1"/>
          <p:nvPr/>
        </p:nvSpPr>
        <p:spPr>
          <a:xfrm>
            <a:off x="3536574" y="4595167"/>
            <a:ext cx="2070847" cy="338554"/>
          </a:xfrm>
          <a:prstGeom prst="rect">
            <a:avLst/>
          </a:prstGeom>
          <a:noFill/>
        </p:spPr>
        <p:txBody>
          <a:bodyPr wrap="square" rtlCol="0">
            <a:spAutoFit/>
          </a:bodyPr>
          <a:lstStyle/>
          <a:p>
            <a:pPr algn="ctr"/>
            <a:r>
              <a:rPr lang="en-US" sz="1600" b="1" dirty="0">
                <a:latin typeface="KG First Time In Forever" panose="02000506000000020003" pitchFamily="2" charset="0"/>
              </a:rPr>
              <a:t>JAPAN</a:t>
            </a:r>
          </a:p>
        </p:txBody>
      </p:sp>
      <p:sp>
        <p:nvSpPr>
          <p:cNvPr id="17" name="TextBox 16"/>
          <p:cNvSpPr txBox="1"/>
          <p:nvPr/>
        </p:nvSpPr>
        <p:spPr>
          <a:xfrm>
            <a:off x="6519259" y="995427"/>
            <a:ext cx="2070847" cy="338554"/>
          </a:xfrm>
          <a:prstGeom prst="rect">
            <a:avLst/>
          </a:prstGeom>
          <a:noFill/>
        </p:spPr>
        <p:txBody>
          <a:bodyPr wrap="square" rtlCol="0">
            <a:spAutoFit/>
          </a:bodyPr>
          <a:lstStyle/>
          <a:p>
            <a:pPr algn="ctr"/>
            <a:r>
              <a:rPr lang="en-US" sz="1600" b="1" dirty="0">
                <a:latin typeface="KG First Time In Forever" panose="02000506000000020003" pitchFamily="2" charset="0"/>
              </a:rPr>
              <a:t>INDIA</a:t>
            </a:r>
          </a:p>
        </p:txBody>
      </p:sp>
    </p:spTree>
    <p:extLst>
      <p:ext uri="{BB962C8B-B14F-4D97-AF65-F5344CB8AC3E}">
        <p14:creationId xmlns:p14="http://schemas.microsoft.com/office/powerpoint/2010/main" val="457506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2716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756693" y="0"/>
            <a:ext cx="7828554" cy="577081"/>
          </a:xfrm>
          <a:prstGeom prst="rect">
            <a:avLst/>
          </a:prstGeom>
          <a:noFill/>
        </p:spPr>
        <p:txBody>
          <a:bodyPr wrap="none" lIns="68580" tIns="34290" rIns="68580" bIns="34290">
            <a:spAutoFit/>
          </a:bodyPr>
          <a:lstStyle/>
          <a:p>
            <a:pPr algn="ctr"/>
            <a:r>
              <a:rPr lang="en-US" sz="33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Economic Systems Souvenir Shirts</a:t>
            </a:r>
            <a:endParaRPr lang="en-US" sz="3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Rounded Rectangle 5"/>
          <p:cNvSpPr/>
          <p:nvPr/>
        </p:nvSpPr>
        <p:spPr>
          <a:xfrm>
            <a:off x="1886213" y="869695"/>
            <a:ext cx="2714171" cy="2032000"/>
          </a:xfrm>
          <a:prstGeom prst="roundRect">
            <a:avLst/>
          </a:prstGeom>
          <a:no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68900" y="4447250"/>
            <a:ext cx="2714171" cy="2032000"/>
          </a:xfrm>
          <a:prstGeom prst="roundRect">
            <a:avLst/>
          </a:prstGeom>
          <a:no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970" y="869695"/>
            <a:ext cx="3088545" cy="343995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027" y="3039296"/>
            <a:ext cx="3088545" cy="3439954"/>
          </a:xfrm>
          <a:prstGeom prst="rect">
            <a:avLst/>
          </a:prstGeom>
        </p:spPr>
      </p:pic>
      <p:sp>
        <p:nvSpPr>
          <p:cNvPr id="15" name="TextBox 14"/>
          <p:cNvSpPr txBox="1"/>
          <p:nvPr/>
        </p:nvSpPr>
        <p:spPr>
          <a:xfrm>
            <a:off x="2205316" y="869695"/>
            <a:ext cx="2070847" cy="338554"/>
          </a:xfrm>
          <a:prstGeom prst="rect">
            <a:avLst/>
          </a:prstGeom>
          <a:noFill/>
        </p:spPr>
        <p:txBody>
          <a:bodyPr wrap="square" rtlCol="0">
            <a:spAutoFit/>
          </a:bodyPr>
          <a:lstStyle/>
          <a:p>
            <a:pPr algn="ctr"/>
            <a:r>
              <a:rPr lang="en-US" sz="1600" b="1" dirty="0">
                <a:latin typeface="KG First Time In Forever" panose="02000506000000020003" pitchFamily="2" charset="0"/>
              </a:rPr>
              <a:t>NORTH KOREA</a:t>
            </a:r>
          </a:p>
        </p:txBody>
      </p:sp>
      <p:sp>
        <p:nvSpPr>
          <p:cNvPr id="16" name="TextBox 15"/>
          <p:cNvSpPr txBox="1"/>
          <p:nvPr/>
        </p:nvSpPr>
        <p:spPr>
          <a:xfrm>
            <a:off x="5190561" y="4447250"/>
            <a:ext cx="2070847" cy="338554"/>
          </a:xfrm>
          <a:prstGeom prst="rect">
            <a:avLst/>
          </a:prstGeom>
          <a:noFill/>
        </p:spPr>
        <p:txBody>
          <a:bodyPr wrap="square" rtlCol="0">
            <a:spAutoFit/>
          </a:bodyPr>
          <a:lstStyle/>
          <a:p>
            <a:pPr algn="ctr"/>
            <a:r>
              <a:rPr lang="en-US" sz="1600" b="1" dirty="0">
                <a:latin typeface="KG First Time In Forever" panose="02000506000000020003" pitchFamily="2" charset="0"/>
              </a:rPr>
              <a:t>SOUTH KOREA</a:t>
            </a:r>
          </a:p>
        </p:txBody>
      </p:sp>
    </p:spTree>
    <p:extLst>
      <p:ext uri="{BB962C8B-B14F-4D97-AF65-F5344CB8AC3E}">
        <p14:creationId xmlns:p14="http://schemas.microsoft.com/office/powerpoint/2010/main" val="207243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618630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Most countries in Southern and Eastern Asia have mixed economies; however many of them have a high level of government involvement that leans closer to command than to market. </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Strictly-controlled prices and government-owned industries are common throughout the region, especially in China and North Korea. </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On the other hand, the region also has some countries with very free economies, like South Korea and Japan.</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p:txBody>
      </p:sp>
      <p:sp>
        <p:nvSpPr>
          <p:cNvPr id="6" name="Rectangle 5"/>
          <p:cNvSpPr/>
          <p:nvPr/>
        </p:nvSpPr>
        <p:spPr>
          <a:xfrm>
            <a:off x="2357160" y="61142"/>
            <a:ext cx="442973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SE Asia</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11772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451622"/>
            <a:ext cx="8625443" cy="866538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Here’s My Card</a:t>
            </a:r>
          </a:p>
          <a:p>
            <a:pPr marL="457200" indent="-4572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Print off the Here’s My Card handout for each student. </a:t>
            </a:r>
          </a:p>
          <a:p>
            <a:pPr marL="457200" indent="-457200">
              <a:lnSpc>
                <a:spcPct val="107000"/>
              </a:lnSpc>
              <a:spcAft>
                <a:spcPts val="800"/>
              </a:spcAft>
              <a:buFont typeface="Arial" panose="020B0604020202020204" pitchFamily="34" charset="0"/>
              <a:buChar char="•"/>
            </a:pPr>
            <a:endParaRPr lang="en-US" sz="1100" dirty="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The students will create a business card that represents the economy of China, India, Japan, North Korea, or South Korea. (You could number the students off &amp; then each person in the group will have a different country. At the end, they can share their cards with group members.)  </a:t>
            </a:r>
          </a:p>
          <a:p>
            <a:pPr marL="457200" indent="-457200">
              <a:lnSpc>
                <a:spcPct val="107000"/>
              </a:lnSpc>
              <a:spcAft>
                <a:spcPts val="800"/>
              </a:spcAft>
              <a:buFont typeface="Arial" panose="020B0604020202020204" pitchFamily="34" charset="0"/>
              <a:buChar char="•"/>
            </a:pPr>
            <a:endParaRPr lang="en-US" sz="1100" dirty="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The business cards will include: the </a:t>
            </a:r>
            <a:r>
              <a:rPr lang="en-US" sz="2400" dirty="0">
                <a:latin typeface="KG First Time In Forever" panose="02000506000000020003" pitchFamily="2" charset="0"/>
                <a:ea typeface="KBScaredStraight" panose="02000603000000000000" pitchFamily="2" charset="0"/>
              </a:rPr>
              <a:t>country’s name, economic system, (made up) email, creative logo, brief description of economy, (made up) awards that the country has received, and a list of things that the country has to offer.</a:t>
            </a: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r>
              <a:rPr lang="en-US" sz="2000" dirty="0"/>
              <a:t> </a:t>
            </a: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94945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032" y="1422782"/>
            <a:ext cx="8451761" cy="4868214"/>
          </a:xfrm>
          <a:prstGeom prst="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ed Rectangle 4"/>
          <p:cNvSpPr/>
          <p:nvPr/>
        </p:nvSpPr>
        <p:spPr>
          <a:xfrm>
            <a:off x="6355346" y="1644943"/>
            <a:ext cx="2260243" cy="3262618"/>
          </a:xfrm>
          <a:prstGeom prst="roundRect">
            <a:avLst/>
          </a:prstGeom>
          <a:no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p:nvCxnSpPr>
        <p:spPr>
          <a:xfrm>
            <a:off x="3059489" y="1671836"/>
            <a:ext cx="0" cy="4423893"/>
          </a:xfrm>
          <a:prstGeom prst="line">
            <a:avLst/>
          </a:pr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16120" y="2156878"/>
            <a:ext cx="3139225" cy="1131079"/>
          </a:xfrm>
          <a:prstGeom prst="rect">
            <a:avLst/>
          </a:prstGeom>
          <a:noFill/>
        </p:spPr>
        <p:txBody>
          <a:bodyPr wrap="square" rtlCol="0">
            <a:spAutoFit/>
          </a:bodyPr>
          <a:lstStyle/>
          <a:p>
            <a:r>
              <a:rPr lang="en-US" sz="1350" dirty="0">
                <a:latin typeface="KG Second Chances Solid" panose="02000000000000000000" pitchFamily="2" charset="0"/>
              </a:rPr>
              <a:t>Name</a:t>
            </a:r>
            <a:r>
              <a:rPr lang="en-US" sz="1350" dirty="0"/>
              <a:t>: __________________________</a:t>
            </a:r>
          </a:p>
          <a:p>
            <a:endParaRPr lang="en-US" sz="1350" dirty="0"/>
          </a:p>
          <a:p>
            <a:r>
              <a:rPr lang="en-US" sz="1350" dirty="0">
                <a:latin typeface="KG Second Chances Solid" panose="02000000000000000000" pitchFamily="2" charset="0"/>
              </a:rPr>
              <a:t>System</a:t>
            </a:r>
            <a:r>
              <a:rPr lang="en-US" sz="1350" dirty="0"/>
              <a:t>: _________________________</a:t>
            </a:r>
          </a:p>
          <a:p>
            <a:endParaRPr lang="en-US" sz="1350" dirty="0"/>
          </a:p>
          <a:p>
            <a:r>
              <a:rPr lang="en-US" sz="1350" dirty="0">
                <a:latin typeface="KG Second Chances Solid" panose="02000000000000000000" pitchFamily="2" charset="0"/>
              </a:rPr>
              <a:t>Email</a:t>
            </a:r>
            <a:r>
              <a:rPr lang="en-US" sz="1350" dirty="0"/>
              <a:t>:  __________________________</a:t>
            </a:r>
          </a:p>
        </p:txBody>
      </p:sp>
      <p:sp>
        <p:nvSpPr>
          <p:cNvPr id="9" name="TextBox 8"/>
          <p:cNvSpPr txBox="1"/>
          <p:nvPr/>
        </p:nvSpPr>
        <p:spPr>
          <a:xfrm>
            <a:off x="7140152" y="1631495"/>
            <a:ext cx="690628" cy="300082"/>
          </a:xfrm>
          <a:prstGeom prst="rect">
            <a:avLst/>
          </a:prstGeom>
          <a:noFill/>
        </p:spPr>
        <p:txBody>
          <a:bodyPr wrap="square" rtlCol="0">
            <a:spAutoFit/>
          </a:bodyPr>
          <a:lstStyle/>
          <a:p>
            <a:pPr algn="ctr"/>
            <a:r>
              <a:rPr lang="en-US" sz="1350" dirty="0">
                <a:latin typeface="KG Second Chances Solid" panose="02000000000000000000" pitchFamily="2" charset="0"/>
              </a:rPr>
              <a:t>Logo</a:t>
            </a:r>
            <a:endParaRPr lang="en-US" sz="1350" dirty="0"/>
          </a:p>
        </p:txBody>
      </p:sp>
      <p:sp>
        <p:nvSpPr>
          <p:cNvPr id="10" name="TextBox 9"/>
          <p:cNvSpPr txBox="1"/>
          <p:nvPr/>
        </p:nvSpPr>
        <p:spPr>
          <a:xfrm>
            <a:off x="3216120" y="4907560"/>
            <a:ext cx="5438104" cy="1546577"/>
          </a:xfrm>
          <a:prstGeom prst="rect">
            <a:avLst/>
          </a:prstGeom>
          <a:noFill/>
        </p:spPr>
        <p:txBody>
          <a:bodyPr wrap="square" rtlCol="0">
            <a:spAutoFit/>
          </a:bodyPr>
          <a:lstStyle/>
          <a:p>
            <a:r>
              <a:rPr lang="en-US" sz="1350" dirty="0">
                <a:latin typeface="KG Second Chances Solid" panose="02000000000000000000" pitchFamily="2" charset="0"/>
              </a:rPr>
              <a:t>Slogan</a:t>
            </a:r>
            <a:r>
              <a:rPr lang="en-US" sz="1350" dirty="0"/>
              <a:t>: 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350" dirty="0"/>
          </a:p>
          <a:p>
            <a:endParaRPr lang="en-US" sz="1350" dirty="0"/>
          </a:p>
        </p:txBody>
      </p:sp>
      <p:sp>
        <p:nvSpPr>
          <p:cNvPr id="11" name="TextBox 10"/>
          <p:cNvSpPr txBox="1"/>
          <p:nvPr/>
        </p:nvSpPr>
        <p:spPr>
          <a:xfrm>
            <a:off x="371499" y="1545008"/>
            <a:ext cx="2641778" cy="1962076"/>
          </a:xfrm>
          <a:prstGeom prst="rect">
            <a:avLst/>
          </a:prstGeom>
          <a:noFill/>
        </p:spPr>
        <p:txBody>
          <a:bodyPr wrap="square" rtlCol="0">
            <a:spAutoFit/>
          </a:bodyPr>
          <a:lstStyle/>
          <a:p>
            <a:r>
              <a:rPr lang="en-US" sz="1350" dirty="0">
                <a:latin typeface="KG Second Chances Solid" panose="02000000000000000000" pitchFamily="2" charset="0"/>
              </a:rPr>
              <a:t>Description</a:t>
            </a:r>
            <a:r>
              <a:rPr lang="en-US" sz="1350" dirty="0"/>
              <a:t>: ____________________________________________________________________________________________________________________________________________________________________________________________________</a:t>
            </a:r>
          </a:p>
          <a:p>
            <a:endParaRPr lang="en-US" sz="1350" dirty="0"/>
          </a:p>
        </p:txBody>
      </p:sp>
      <p:sp>
        <p:nvSpPr>
          <p:cNvPr id="12" name="TextBox 11"/>
          <p:cNvSpPr txBox="1"/>
          <p:nvPr/>
        </p:nvSpPr>
        <p:spPr>
          <a:xfrm>
            <a:off x="371499" y="3276251"/>
            <a:ext cx="2641778" cy="1131079"/>
          </a:xfrm>
          <a:prstGeom prst="rect">
            <a:avLst/>
          </a:prstGeom>
          <a:noFill/>
        </p:spPr>
        <p:txBody>
          <a:bodyPr wrap="square" rtlCol="0">
            <a:spAutoFit/>
          </a:bodyPr>
          <a:lstStyle/>
          <a:p>
            <a:r>
              <a:rPr lang="en-US" sz="1350" dirty="0">
                <a:latin typeface="KG Second Chances Solid" panose="02000000000000000000" pitchFamily="2" charset="0"/>
              </a:rPr>
              <a:t>Awards</a:t>
            </a:r>
            <a:r>
              <a:rPr lang="en-US" sz="1350" dirty="0"/>
              <a:t>: ________________________________________________________________________________________________________________</a:t>
            </a:r>
          </a:p>
        </p:txBody>
      </p:sp>
      <p:sp>
        <p:nvSpPr>
          <p:cNvPr id="13" name="TextBox 12"/>
          <p:cNvSpPr txBox="1"/>
          <p:nvPr/>
        </p:nvSpPr>
        <p:spPr>
          <a:xfrm>
            <a:off x="390817" y="4559753"/>
            <a:ext cx="2641778" cy="1962076"/>
          </a:xfrm>
          <a:prstGeom prst="rect">
            <a:avLst/>
          </a:prstGeom>
          <a:noFill/>
        </p:spPr>
        <p:txBody>
          <a:bodyPr wrap="square" rtlCol="0">
            <a:spAutoFit/>
          </a:bodyPr>
          <a:lstStyle/>
          <a:p>
            <a:r>
              <a:rPr lang="en-US" sz="1350" dirty="0">
                <a:latin typeface="KG Second Chances Solid" panose="02000000000000000000" pitchFamily="2" charset="0"/>
              </a:rPr>
              <a:t>Available Products</a:t>
            </a:r>
            <a:r>
              <a:rPr lang="en-US" sz="1350" dirty="0"/>
              <a:t>: ____________________________________________________________________________________________________________________________________________________________________________________________________</a:t>
            </a:r>
          </a:p>
          <a:p>
            <a:endParaRPr lang="en-US" sz="1350" dirty="0"/>
          </a:p>
        </p:txBody>
      </p:sp>
      <p:sp>
        <p:nvSpPr>
          <p:cNvPr id="14" name="TextBox 13"/>
          <p:cNvSpPr txBox="1"/>
          <p:nvPr/>
        </p:nvSpPr>
        <p:spPr>
          <a:xfrm>
            <a:off x="0" y="662716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15" name="Rectangle 14"/>
          <p:cNvSpPr/>
          <p:nvPr/>
        </p:nvSpPr>
        <p:spPr>
          <a:xfrm>
            <a:off x="2592775" y="-45447"/>
            <a:ext cx="3936976" cy="577081"/>
          </a:xfrm>
          <a:prstGeom prst="rect">
            <a:avLst/>
          </a:prstGeom>
          <a:noFill/>
        </p:spPr>
        <p:txBody>
          <a:bodyPr wrap="none" lIns="68580" tIns="34290" rIns="68580" bIns="34290">
            <a:spAutoFit/>
          </a:bodyPr>
          <a:lstStyle/>
          <a:p>
            <a:pPr algn="ctr"/>
            <a:r>
              <a:rPr lang="en-US" sz="33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Here’s My Card…</a:t>
            </a:r>
            <a:endParaRPr lang="en-US" sz="3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16" name="TextBox 15"/>
          <p:cNvSpPr txBox="1"/>
          <p:nvPr/>
        </p:nvSpPr>
        <p:spPr>
          <a:xfrm>
            <a:off x="-10737" y="458043"/>
            <a:ext cx="9143999" cy="830997"/>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Create a business card to represent the economy of one of the Asian countries that we have studied-China, India, Japan, North Korea, or South Korea. The purpose of the card will be to encourage (or discourage in one case) international trade. Your card should include: country’s name, economic system, (made up) email, creative logo, brief description of economy, (made up) awards that the country has received, and a list of things that the country has to offer. Why should other countries trade with this country?</a:t>
            </a:r>
          </a:p>
        </p:txBody>
      </p:sp>
    </p:spTree>
    <p:extLst>
      <p:ext uri="{BB962C8B-B14F-4D97-AF65-F5344CB8AC3E}">
        <p14:creationId xmlns:p14="http://schemas.microsoft.com/office/powerpoint/2010/main" val="2253889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48730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Comprehension Check</a:t>
            </a: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Print off the Comprehension Check for each student. (Print front-to-back to save paper.)</a:t>
            </a:r>
          </a:p>
          <a:p>
            <a:pPr marL="457200" indent="-4572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After the lesson, have the students answer the questions. *This could also be used as a quiz</a:t>
            </a:r>
            <a:r>
              <a:rPr lang="en-US" sz="3600" dirty="0">
                <a:solidFill>
                  <a:srgbClr val="FF0000"/>
                </a:solidFill>
                <a:latin typeface="KG First Time In Forever" panose="02000506000000020003" pitchFamily="2" charset="0"/>
                <a:ea typeface="KBScaredStraight" panose="02000603000000000000" pitchFamily="2" charset="0"/>
              </a:rPr>
              <a:t>.</a:t>
            </a: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54376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221129" y="2963488"/>
            <a:ext cx="4581574" cy="931024"/>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SE Asian Economies</a:t>
            </a:r>
          </a:p>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819102" y="-464373"/>
            <a:ext cx="6615951" cy="7786747"/>
          </a:xfrm>
          <a:prstGeom prst="rect">
            <a:avLst/>
          </a:prstGeom>
          <a:noFill/>
        </p:spPr>
        <p:txBody>
          <a:bodyPr wrap="square" rtlCol="0">
            <a:spAutoFit/>
          </a:bodyPr>
          <a:lstStyle/>
          <a:p>
            <a:r>
              <a:rPr lang="en-US" sz="1400" dirty="0">
                <a:latin typeface="KG First Time In Forever" panose="02000506000000020003" pitchFamily="2" charset="0"/>
              </a:rPr>
              <a:t>1. What are the three economic questions that every country must answer?</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2. How does a command economic system answer the three economic questions?</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3. Which country’s economy has the most government control out of all the countries in the world?</a:t>
            </a:r>
          </a:p>
          <a:p>
            <a:endParaRPr lang="en-US" sz="1400" dirty="0">
              <a:latin typeface="KG First Time In Forever" panose="02000506000000020003" pitchFamily="2" charset="0"/>
            </a:endParaRPr>
          </a:p>
          <a:p>
            <a:r>
              <a:rPr lang="en-US" sz="1400" dirty="0">
                <a:latin typeface="KG First Time In Forever" panose="02000506000000020003" pitchFamily="2" charset="0"/>
              </a:rPr>
              <a:t>4. How are the three economic questions answered in a traditional economic system?</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5. In a free market economy, what do private citizens and businesses base their economic decisions on?</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6. What type of economic system do most democratic countries have?</a:t>
            </a:r>
          </a:p>
          <a:p>
            <a:endParaRPr lang="en-US" sz="1400" dirty="0">
              <a:latin typeface="KG First Time In Forever" panose="02000506000000020003" pitchFamily="2" charset="0"/>
            </a:endParaRPr>
          </a:p>
          <a:p>
            <a:r>
              <a:rPr lang="en-US" sz="1400" dirty="0">
                <a:latin typeface="KG First Time In Forever" panose="02000506000000020003" pitchFamily="2" charset="0"/>
              </a:rPr>
              <a:t>7. Which country has the world’s fastest-growing economy?</a:t>
            </a:r>
          </a:p>
          <a:p>
            <a:endParaRPr lang="en-US" sz="1400" dirty="0">
              <a:latin typeface="KG First Time In Forever" panose="02000506000000020003" pitchFamily="2" charset="0"/>
            </a:endParaRPr>
          </a:p>
          <a:p>
            <a:r>
              <a:rPr lang="en-US" sz="1400" dirty="0">
                <a:latin typeface="KG First Time In Forever" panose="02000506000000020003" pitchFamily="2" charset="0"/>
              </a:rPr>
              <a:t>8. Describe how China is moving from a command economic system towards a market one:</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9. How has India moved from a command economy to a mixed economy in recent years?</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10. China and India both have mixed economic systems that are moving away from command and more towards market. Why do you think these countries (and other governments with command economies) eventually begin to give up some of their control?</a:t>
            </a:r>
          </a:p>
          <a:p>
            <a:endParaRPr lang="en-US" sz="1200" dirty="0">
              <a:latin typeface="KG First Time In Forever" panose="02000506000000020003" pitchFamily="2" charset="0"/>
            </a:endParaRPr>
          </a:p>
          <a:p>
            <a:endParaRPr lang="en-US" sz="1200" dirty="0">
              <a:latin typeface="KG First Time In Forever" panose="02000506000000020003" pitchFamily="2" charset="0"/>
            </a:endParaRPr>
          </a:p>
        </p:txBody>
      </p:sp>
      <p:sp>
        <p:nvSpPr>
          <p:cNvPr id="7" name="TextBox 6"/>
          <p:cNvSpPr txBox="1"/>
          <p:nvPr/>
        </p:nvSpPr>
        <p:spPr>
          <a:xfrm rot="5400000">
            <a:off x="-902637"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615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0873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221129" y="2963488"/>
            <a:ext cx="4581574" cy="931024"/>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SE Asian Economies</a:t>
            </a:r>
          </a:p>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741492" y="458956"/>
            <a:ext cx="6615952" cy="5940088"/>
          </a:xfrm>
          <a:prstGeom prst="rect">
            <a:avLst/>
          </a:prstGeom>
          <a:noFill/>
        </p:spPr>
        <p:txBody>
          <a:bodyPr wrap="square" rtlCol="0">
            <a:spAutoFit/>
          </a:bodyPr>
          <a:lstStyle/>
          <a:p>
            <a:r>
              <a:rPr lang="en-US" sz="1400" dirty="0">
                <a:latin typeface="KG First Time In Forever" panose="02000506000000020003" pitchFamily="2" charset="0"/>
              </a:rPr>
              <a:t>11. What type of economic system is found in Japan?</a:t>
            </a:r>
          </a:p>
          <a:p>
            <a:endParaRPr lang="en-US" sz="1400" dirty="0">
              <a:latin typeface="KG First Time In Forever" panose="02000506000000020003" pitchFamily="2" charset="0"/>
            </a:endParaRPr>
          </a:p>
          <a:p>
            <a:r>
              <a:rPr lang="en-US" sz="1400" dirty="0">
                <a:latin typeface="KG First Time In Forever" panose="02000506000000020003" pitchFamily="2" charset="0"/>
              </a:rPr>
              <a:t>12. Describe South Korea’s economy: </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13. Describe North Korea’s economy:</a:t>
            </a:r>
            <a:r>
              <a:rPr lang="en-US" sz="1400" dirty="0">
                <a:solidFill>
                  <a:srgbClr val="FF0000"/>
                </a:solidFill>
                <a:latin typeface="KG First Time In Forever" panose="02000506000000020003" pitchFamily="2" charset="0"/>
              </a:rPr>
              <a:t> </a:t>
            </a:r>
          </a:p>
          <a:p>
            <a:endParaRPr lang="en-US" sz="1400" dirty="0">
              <a:solidFill>
                <a:srgbClr val="FF0000"/>
              </a:solidFill>
              <a:latin typeface="KG First Time In Forever" panose="02000506000000020003" pitchFamily="2" charset="0"/>
            </a:endParaRPr>
          </a:p>
          <a:p>
            <a:endParaRPr lang="en-US" sz="1400" dirty="0">
              <a:solidFill>
                <a:srgbClr val="FF0000"/>
              </a:solidFill>
              <a:latin typeface="KG First Time In Forever" panose="02000506000000020003" pitchFamily="2" charset="0"/>
            </a:endParaRPr>
          </a:p>
          <a:p>
            <a:r>
              <a:rPr lang="en-US" sz="1400" dirty="0">
                <a:latin typeface="KG First Time In Forever" panose="02000506000000020003" pitchFamily="2" charset="0"/>
              </a:rPr>
              <a:t>14. Which country does not belong? Explain. </a:t>
            </a:r>
            <a:r>
              <a:rPr lang="en-US" sz="1400" b="1" dirty="0">
                <a:latin typeface="KG First Time In Forever" panose="02000506000000020003" pitchFamily="2" charset="0"/>
              </a:rPr>
              <a:t>SOUTH KOREA JAPAN NORTH KOREA</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15. Which country does not belong? Explain. </a:t>
            </a:r>
            <a:r>
              <a:rPr lang="en-US" sz="1400" b="1" dirty="0">
                <a:latin typeface="KG First Time In Forever" panose="02000506000000020003" pitchFamily="2" charset="0"/>
              </a:rPr>
              <a:t>CHINA INDIA JAPAN</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16. In your opinion, what is the relationship between adding elements of a market system to a country’s economy and the country’s economic growth?</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17. Based on what you’ve learned about each country’s economic system, in which country would your MOST like to live? Why?</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18. Based on what you’ve learned about each country’s economic system, in which country would your LEAST like to live? Why?</a:t>
            </a:r>
          </a:p>
          <a:p>
            <a:endParaRPr lang="en-US" sz="1200" dirty="0">
              <a:solidFill>
                <a:srgbClr val="FF0000"/>
              </a:solidFill>
              <a:latin typeface="KG First Time In Forever" panose="02000506000000020003" pitchFamily="2" charset="0"/>
            </a:endParaRPr>
          </a:p>
          <a:p>
            <a:endParaRPr lang="en-US" sz="1600" dirty="0">
              <a:solidFill>
                <a:srgbClr val="FF0000"/>
              </a:solidFill>
              <a:latin typeface="KG First Time In Forever" panose="02000506000000020003" pitchFamily="2" charset="0"/>
            </a:endParaRPr>
          </a:p>
          <a:p>
            <a:endParaRPr lang="en-US" sz="1600" dirty="0">
              <a:latin typeface="KG First Time In Forever" panose="02000506000000020003" pitchFamily="2" charset="0"/>
            </a:endParaRPr>
          </a:p>
        </p:txBody>
      </p:sp>
      <p:sp>
        <p:nvSpPr>
          <p:cNvPr id="7" name="TextBox 6"/>
          <p:cNvSpPr txBox="1"/>
          <p:nvPr/>
        </p:nvSpPr>
        <p:spPr>
          <a:xfrm rot="5400000">
            <a:off x="-902637"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615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93339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221129" y="2963488"/>
            <a:ext cx="4581574" cy="931024"/>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SE Asian Economies</a:t>
            </a:r>
          </a:p>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1298059" y="43458"/>
            <a:ext cx="6615951" cy="6771084"/>
          </a:xfrm>
          <a:prstGeom prst="rect">
            <a:avLst/>
          </a:prstGeom>
          <a:noFill/>
        </p:spPr>
        <p:txBody>
          <a:bodyPr wrap="square" rtlCol="0">
            <a:spAutoFit/>
          </a:bodyPr>
          <a:lstStyle/>
          <a:p>
            <a:r>
              <a:rPr lang="en-US" sz="1400" dirty="0">
                <a:latin typeface="KG First Time In Forever" panose="02000506000000020003" pitchFamily="2" charset="0"/>
              </a:rPr>
              <a:t>1. What are the three economic questions that every country must answer?</a:t>
            </a:r>
          </a:p>
          <a:p>
            <a:r>
              <a:rPr lang="en-US" sz="1400" dirty="0">
                <a:solidFill>
                  <a:srgbClr val="FF0000"/>
                </a:solidFill>
                <a:latin typeface="KG First Time In Forever" panose="02000506000000020003" pitchFamily="2" charset="0"/>
              </a:rPr>
              <a:t>What to produce, How to produce, and for whom to produce</a:t>
            </a:r>
          </a:p>
          <a:p>
            <a:r>
              <a:rPr lang="en-US" sz="1400" dirty="0">
                <a:latin typeface="KG First Time In Forever" panose="02000506000000020003" pitchFamily="2" charset="0"/>
              </a:rPr>
              <a:t>2. How does a command economic system answer the three economic questions?</a:t>
            </a:r>
          </a:p>
          <a:p>
            <a:r>
              <a:rPr lang="en-US" sz="1400" dirty="0">
                <a:solidFill>
                  <a:srgbClr val="FF0000"/>
                </a:solidFill>
                <a:latin typeface="KG First Time In Forever" panose="02000506000000020003" pitchFamily="2" charset="0"/>
              </a:rPr>
              <a:t>Government makes ALL economic decisions</a:t>
            </a:r>
          </a:p>
          <a:p>
            <a:r>
              <a:rPr lang="en-US" sz="1400" dirty="0">
                <a:latin typeface="KG First Time In Forever" panose="02000506000000020003" pitchFamily="2" charset="0"/>
              </a:rPr>
              <a:t>3. Which country’s economy has the most government control out of all the countries in the world?</a:t>
            </a:r>
          </a:p>
          <a:p>
            <a:r>
              <a:rPr lang="en-US" sz="1400" dirty="0">
                <a:solidFill>
                  <a:srgbClr val="FF0000"/>
                </a:solidFill>
                <a:latin typeface="KG First Time In Forever" panose="02000506000000020003" pitchFamily="2" charset="0"/>
              </a:rPr>
              <a:t>North Korea</a:t>
            </a:r>
          </a:p>
          <a:p>
            <a:r>
              <a:rPr lang="en-US" sz="1400" dirty="0">
                <a:latin typeface="KG First Time In Forever" panose="02000506000000020003" pitchFamily="2" charset="0"/>
              </a:rPr>
              <a:t>4. How are the three economic questions answered in a traditional economic system?</a:t>
            </a:r>
          </a:p>
          <a:p>
            <a:r>
              <a:rPr lang="en-US" sz="1400" dirty="0">
                <a:solidFill>
                  <a:srgbClr val="FF0000"/>
                </a:solidFill>
                <a:latin typeface="KG First Time In Forever" panose="02000506000000020003" pitchFamily="2" charset="0"/>
              </a:rPr>
              <a:t>Economic decisions are made based on customs and beliefs of the past</a:t>
            </a:r>
          </a:p>
          <a:p>
            <a:r>
              <a:rPr lang="en-US" sz="1400" dirty="0">
                <a:latin typeface="KG First Time In Forever" panose="02000506000000020003" pitchFamily="2" charset="0"/>
              </a:rPr>
              <a:t>5. In a free market economy, what do private citizens and businesses base their economic decisions on?</a:t>
            </a:r>
          </a:p>
          <a:p>
            <a:r>
              <a:rPr lang="en-US" sz="1400" dirty="0">
                <a:solidFill>
                  <a:srgbClr val="FF0000"/>
                </a:solidFill>
                <a:latin typeface="KG First Time In Forever" panose="02000506000000020003" pitchFamily="2" charset="0"/>
              </a:rPr>
              <a:t>Supply and demand of the marketplace</a:t>
            </a:r>
          </a:p>
          <a:p>
            <a:r>
              <a:rPr lang="en-US" sz="1400" dirty="0">
                <a:latin typeface="KG First Time In Forever" panose="02000506000000020003" pitchFamily="2" charset="0"/>
              </a:rPr>
              <a:t>6. What type of economic system do most democratic countries have?</a:t>
            </a:r>
          </a:p>
          <a:p>
            <a:r>
              <a:rPr lang="en-US" sz="1400" dirty="0">
                <a:solidFill>
                  <a:srgbClr val="FF0000"/>
                </a:solidFill>
                <a:latin typeface="KG First Time In Forever" panose="02000506000000020003" pitchFamily="2" charset="0"/>
              </a:rPr>
              <a:t>Mixed</a:t>
            </a:r>
          </a:p>
          <a:p>
            <a:r>
              <a:rPr lang="en-US" sz="1400" dirty="0">
                <a:latin typeface="KG First Time In Forever" panose="02000506000000020003" pitchFamily="2" charset="0"/>
              </a:rPr>
              <a:t>7. Which country has the world’s fastest-growing economy?</a:t>
            </a:r>
          </a:p>
          <a:p>
            <a:r>
              <a:rPr lang="en-US" sz="1400" dirty="0">
                <a:solidFill>
                  <a:srgbClr val="FF0000"/>
                </a:solidFill>
                <a:latin typeface="KG First Time In Forever" panose="02000506000000020003" pitchFamily="2" charset="0"/>
              </a:rPr>
              <a:t>China</a:t>
            </a:r>
          </a:p>
          <a:p>
            <a:r>
              <a:rPr lang="en-US" sz="1400" dirty="0">
                <a:latin typeface="KG First Time In Forever" panose="02000506000000020003" pitchFamily="2" charset="0"/>
              </a:rPr>
              <a:t>8. Describe how China is moving from a command economic system towards a market one:</a:t>
            </a:r>
          </a:p>
          <a:p>
            <a:r>
              <a:rPr lang="en-US" sz="1400" dirty="0">
                <a:solidFill>
                  <a:srgbClr val="FF0000"/>
                </a:solidFill>
                <a:latin typeface="KG First Time In Forever" panose="02000506000000020003" pitchFamily="2" charset="0"/>
              </a:rPr>
              <a:t>China’s government has given private companies more power, it has let farmers make economic decisions independently instead of in a collective, it has let businesses raise their own money in a stock market</a:t>
            </a:r>
          </a:p>
          <a:p>
            <a:r>
              <a:rPr lang="en-US" sz="1400" dirty="0">
                <a:latin typeface="KG First Time In Forever" panose="02000506000000020003" pitchFamily="2" charset="0"/>
              </a:rPr>
              <a:t>9. How has India moved from a command economy to a mixed economy in recent years?</a:t>
            </a:r>
          </a:p>
          <a:p>
            <a:r>
              <a:rPr lang="en-US" sz="1400" dirty="0">
                <a:solidFill>
                  <a:srgbClr val="FF0000"/>
                </a:solidFill>
                <a:latin typeface="KG First Time In Forever" panose="02000506000000020003" pitchFamily="2" charset="0"/>
              </a:rPr>
              <a:t>India’s government has been deregulating industries and letting private companies have more and more control over setting prices and deciding what to produce</a:t>
            </a:r>
          </a:p>
          <a:p>
            <a:r>
              <a:rPr lang="en-US" sz="1400" dirty="0">
                <a:latin typeface="KG First Time In Forever" panose="02000506000000020003" pitchFamily="2" charset="0"/>
              </a:rPr>
              <a:t>10. China and India both have mixed economic systems that are moving away from command and more towards market. Why do you think these countries (and other governments with command economies) eventually begin to give up some of their control?</a:t>
            </a:r>
          </a:p>
          <a:p>
            <a:r>
              <a:rPr lang="en-US" sz="1400" dirty="0">
                <a:solidFill>
                  <a:srgbClr val="FF0000"/>
                </a:solidFill>
                <a:latin typeface="KG First Time In Forever" panose="02000506000000020003" pitchFamily="2" charset="0"/>
              </a:rPr>
              <a:t>Answers will vary</a:t>
            </a:r>
          </a:p>
        </p:txBody>
      </p:sp>
      <p:sp>
        <p:nvSpPr>
          <p:cNvPr id="7" name="TextBox 6"/>
          <p:cNvSpPr txBox="1"/>
          <p:nvPr/>
        </p:nvSpPr>
        <p:spPr>
          <a:xfrm rot="5400000">
            <a:off x="-902637"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615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84017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221129" y="2963488"/>
            <a:ext cx="4581574" cy="931024"/>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SE Asian Economies</a:t>
            </a:r>
          </a:p>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Comprehension Check </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2172380" y="889844"/>
            <a:ext cx="6615951" cy="5078313"/>
          </a:xfrm>
          <a:prstGeom prst="rect">
            <a:avLst/>
          </a:prstGeom>
          <a:noFill/>
        </p:spPr>
        <p:txBody>
          <a:bodyPr wrap="square" rtlCol="0">
            <a:spAutoFit/>
          </a:bodyPr>
          <a:lstStyle/>
          <a:p>
            <a:r>
              <a:rPr lang="en-US" sz="1400" dirty="0">
                <a:latin typeface="KG First Time In Forever" panose="02000506000000020003" pitchFamily="2" charset="0"/>
              </a:rPr>
              <a:t>11. What type of economic system is found in Japan?</a:t>
            </a:r>
          </a:p>
          <a:p>
            <a:r>
              <a:rPr lang="en-US" sz="1400" dirty="0">
                <a:solidFill>
                  <a:srgbClr val="FF0000"/>
                </a:solidFill>
                <a:latin typeface="KG First Time In Forever" panose="02000506000000020003" pitchFamily="2" charset="0"/>
              </a:rPr>
              <a:t>Mixed market</a:t>
            </a:r>
          </a:p>
          <a:p>
            <a:r>
              <a:rPr lang="en-US" sz="1400" dirty="0">
                <a:latin typeface="KG First Time In Forever" panose="02000506000000020003" pitchFamily="2" charset="0"/>
              </a:rPr>
              <a:t>12. Describe South Korea’s economy: </a:t>
            </a:r>
            <a:r>
              <a:rPr lang="en-US" sz="1400" dirty="0">
                <a:solidFill>
                  <a:srgbClr val="FF0000"/>
                </a:solidFill>
                <a:latin typeface="KG First Time In Forever" panose="02000506000000020003" pitchFamily="2" charset="0"/>
              </a:rPr>
              <a:t>(mixed) lots of economic freedom to make decisions based on supply and demand, little government regulation</a:t>
            </a:r>
          </a:p>
          <a:p>
            <a:r>
              <a:rPr lang="en-US" sz="1400" dirty="0">
                <a:latin typeface="KG First Time In Forever" panose="02000506000000020003" pitchFamily="2" charset="0"/>
              </a:rPr>
              <a:t>13. Describe North Korea’s economy:</a:t>
            </a:r>
            <a:r>
              <a:rPr lang="en-US" sz="1400" dirty="0">
                <a:solidFill>
                  <a:srgbClr val="FF0000"/>
                </a:solidFill>
                <a:latin typeface="KG First Time In Forever" panose="02000506000000020003" pitchFamily="2" charset="0"/>
              </a:rPr>
              <a:t> (command) government makes all economic decisions, owns all land and resources</a:t>
            </a:r>
          </a:p>
          <a:p>
            <a:r>
              <a:rPr lang="en-US" sz="1400" dirty="0">
                <a:latin typeface="KG First Time In Forever" panose="02000506000000020003" pitchFamily="2" charset="0"/>
              </a:rPr>
              <a:t>14. Which country does not belong? Explain. </a:t>
            </a:r>
            <a:r>
              <a:rPr lang="en-US" sz="1400" b="1" dirty="0">
                <a:latin typeface="KG First Time In Forever" panose="02000506000000020003" pitchFamily="2" charset="0"/>
              </a:rPr>
              <a:t>SOUTH KOREA JAPAN NORTH KOREA</a:t>
            </a:r>
          </a:p>
          <a:p>
            <a:r>
              <a:rPr lang="en-US" sz="1400" dirty="0">
                <a:solidFill>
                  <a:srgbClr val="FF0000"/>
                </a:solidFill>
                <a:latin typeface="KG First Time In Forever" panose="02000506000000020003" pitchFamily="2" charset="0"/>
              </a:rPr>
              <a:t>North Korea, has a command economy while others are mixed</a:t>
            </a:r>
          </a:p>
          <a:p>
            <a:r>
              <a:rPr lang="en-US" sz="1400" dirty="0">
                <a:latin typeface="KG First Time In Forever" panose="02000506000000020003" pitchFamily="2" charset="0"/>
              </a:rPr>
              <a:t>15. Which country does not belong? Explain. </a:t>
            </a:r>
            <a:r>
              <a:rPr lang="en-US" sz="1400" b="1" dirty="0">
                <a:latin typeface="KG First Time In Forever" panose="02000506000000020003" pitchFamily="2" charset="0"/>
              </a:rPr>
              <a:t>CHINA INDIA JAPAN</a:t>
            </a:r>
          </a:p>
          <a:p>
            <a:r>
              <a:rPr lang="en-US" sz="1400" dirty="0">
                <a:solidFill>
                  <a:srgbClr val="FF0000"/>
                </a:solidFill>
                <a:latin typeface="KG First Time In Forever" panose="02000506000000020003" pitchFamily="2" charset="0"/>
              </a:rPr>
              <a:t>Japan, only one not moving away from command—has been mixed market since WWII</a:t>
            </a:r>
          </a:p>
          <a:p>
            <a:r>
              <a:rPr lang="en-US" sz="1400" dirty="0">
                <a:latin typeface="KG First Time In Forever" panose="02000506000000020003" pitchFamily="2" charset="0"/>
              </a:rPr>
              <a:t>16. In your opinion, what is the relationship between adding elements of a market system to a country’s economy and the country’s economic growth?</a:t>
            </a:r>
          </a:p>
          <a:p>
            <a:r>
              <a:rPr lang="en-US" sz="1400" dirty="0">
                <a:solidFill>
                  <a:srgbClr val="FF0000"/>
                </a:solidFill>
                <a:latin typeface="KG First Time In Forever" panose="02000506000000020003" pitchFamily="2" charset="0"/>
              </a:rPr>
              <a:t>When countries lift some government control, they experience economic growth</a:t>
            </a:r>
          </a:p>
          <a:p>
            <a:r>
              <a:rPr lang="en-US" sz="1400" dirty="0">
                <a:latin typeface="KG First Time In Forever" panose="02000506000000020003" pitchFamily="2" charset="0"/>
              </a:rPr>
              <a:t>17. Based on what you’ve learned about each country’s economic system, in which country would your MOST like to live? Why?</a:t>
            </a:r>
          </a:p>
          <a:p>
            <a:r>
              <a:rPr lang="en-US" sz="1400" dirty="0">
                <a:solidFill>
                  <a:srgbClr val="FF0000"/>
                </a:solidFill>
                <a:latin typeface="KG First Time In Forever" panose="02000506000000020003" pitchFamily="2" charset="0"/>
              </a:rPr>
              <a:t>Answers will vary</a:t>
            </a:r>
          </a:p>
          <a:p>
            <a:r>
              <a:rPr lang="en-US" sz="1400" dirty="0">
                <a:latin typeface="KG First Time In Forever" panose="02000506000000020003" pitchFamily="2" charset="0"/>
              </a:rPr>
              <a:t>18. Based on what you’ve learned about each country’s economic system, in which country would your LEAST like to live? Why?</a:t>
            </a:r>
          </a:p>
          <a:p>
            <a:r>
              <a:rPr lang="en-US" sz="1400" dirty="0">
                <a:solidFill>
                  <a:srgbClr val="FF0000"/>
                </a:solidFill>
                <a:latin typeface="KG First Time In Forever" panose="02000506000000020003" pitchFamily="2" charset="0"/>
              </a:rPr>
              <a:t>Answers will vary</a:t>
            </a:r>
          </a:p>
          <a:p>
            <a:endParaRPr lang="en-US" sz="1200" dirty="0">
              <a:solidFill>
                <a:srgbClr val="FF0000"/>
              </a:solidFill>
              <a:latin typeface="KG First Time In Forever" panose="02000506000000020003" pitchFamily="2" charset="0"/>
            </a:endParaRPr>
          </a:p>
          <a:p>
            <a:endParaRPr lang="en-US" sz="1600" dirty="0">
              <a:solidFill>
                <a:srgbClr val="FF0000"/>
              </a:solidFill>
              <a:latin typeface="KG First Time In Forever" panose="02000506000000020003" pitchFamily="2" charset="0"/>
            </a:endParaRPr>
          </a:p>
          <a:p>
            <a:endParaRPr lang="en-US" sz="1600" dirty="0">
              <a:latin typeface="KG First Time In Forever" panose="02000506000000020003" pitchFamily="2" charset="0"/>
            </a:endParaRPr>
          </a:p>
        </p:txBody>
      </p:sp>
      <p:sp>
        <p:nvSpPr>
          <p:cNvPr id="7" name="TextBox 6"/>
          <p:cNvSpPr txBox="1"/>
          <p:nvPr/>
        </p:nvSpPr>
        <p:spPr>
          <a:xfrm rot="5400000">
            <a:off x="-902637"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615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3035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5025094"/>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TICKET OUT THE DOOR</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Print out the exit slip page for each student (two-per-page).</a:t>
            </a:r>
          </a:p>
          <a:p>
            <a:pPr marL="571500" indent="-5715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Have students write down where each country falls on the economic continuum. As an extension, you could have them justify their answers on the back of the slip.</a:t>
            </a: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After class, read over the slips and address the key ideas/misconceptions. This is a helpful slip to use to see what needs to be discussed again.</a:t>
            </a: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graphicFrame>
        <p:nvGraphicFramePr>
          <p:cNvPr id="3" name="Table 2"/>
          <p:cNvGraphicFramePr>
            <a:graphicFrameLocks noGrp="1"/>
          </p:cNvGraphicFramePr>
          <p:nvPr>
            <p:extLst>
              <p:ext uri="{D42A27DB-BD31-4B8C-83A1-F6EECF244321}">
                <p14:modId xmlns:p14="http://schemas.microsoft.com/office/powerpoint/2010/main" val="926713756"/>
              </p:ext>
            </p:extLst>
          </p:nvPr>
        </p:nvGraphicFramePr>
        <p:xfrm>
          <a:off x="375683" y="5726561"/>
          <a:ext cx="8445590" cy="370840"/>
        </p:xfrm>
        <a:graphic>
          <a:graphicData uri="http://schemas.openxmlformats.org/drawingml/2006/table">
            <a:tbl>
              <a:tblPr firstRow="1" bandRow="1">
                <a:tableStyleId>{5940675A-B579-460E-94D1-54222C63F5DA}</a:tableStyleId>
              </a:tblPr>
              <a:tblGrid>
                <a:gridCol w="1689118">
                  <a:extLst>
                    <a:ext uri="{9D8B030D-6E8A-4147-A177-3AD203B41FA5}">
                      <a16:colId xmlns:a16="http://schemas.microsoft.com/office/drawing/2014/main" val="20000"/>
                    </a:ext>
                  </a:extLst>
                </a:gridCol>
                <a:gridCol w="1689118">
                  <a:extLst>
                    <a:ext uri="{9D8B030D-6E8A-4147-A177-3AD203B41FA5}">
                      <a16:colId xmlns:a16="http://schemas.microsoft.com/office/drawing/2014/main" val="20001"/>
                    </a:ext>
                  </a:extLst>
                </a:gridCol>
                <a:gridCol w="1689118">
                  <a:extLst>
                    <a:ext uri="{9D8B030D-6E8A-4147-A177-3AD203B41FA5}">
                      <a16:colId xmlns:a16="http://schemas.microsoft.com/office/drawing/2014/main" val="20002"/>
                    </a:ext>
                  </a:extLst>
                </a:gridCol>
                <a:gridCol w="1689118">
                  <a:extLst>
                    <a:ext uri="{9D8B030D-6E8A-4147-A177-3AD203B41FA5}">
                      <a16:colId xmlns:a16="http://schemas.microsoft.com/office/drawing/2014/main" val="20003"/>
                    </a:ext>
                  </a:extLst>
                </a:gridCol>
                <a:gridCol w="1689118">
                  <a:extLst>
                    <a:ext uri="{9D8B030D-6E8A-4147-A177-3AD203B41FA5}">
                      <a16:colId xmlns:a16="http://schemas.microsoft.com/office/drawing/2014/main" val="20004"/>
                    </a:ext>
                  </a:extLst>
                </a:gridCol>
              </a:tblGrid>
              <a:tr h="370840">
                <a:tc>
                  <a:txBody>
                    <a:bodyPr/>
                    <a:lstStyle/>
                    <a:p>
                      <a:pPr algn="ctr"/>
                      <a:r>
                        <a:rPr lang="en-US" dirty="0">
                          <a:solidFill>
                            <a:srgbClr val="FF0000"/>
                          </a:solidFill>
                        </a:rPr>
                        <a:t>A: North Korea</a:t>
                      </a:r>
                    </a:p>
                  </a:txBody>
                  <a:tcPr/>
                </a:tc>
                <a:tc>
                  <a:txBody>
                    <a:bodyPr/>
                    <a:lstStyle/>
                    <a:p>
                      <a:pPr algn="ctr"/>
                      <a:r>
                        <a:rPr lang="en-US" dirty="0">
                          <a:solidFill>
                            <a:srgbClr val="FF0000"/>
                          </a:solidFill>
                        </a:rPr>
                        <a:t>B. India</a:t>
                      </a:r>
                    </a:p>
                  </a:txBody>
                  <a:tcPr/>
                </a:tc>
                <a:tc>
                  <a:txBody>
                    <a:bodyPr/>
                    <a:lstStyle/>
                    <a:p>
                      <a:pPr algn="ctr"/>
                      <a:r>
                        <a:rPr lang="en-US" dirty="0">
                          <a:solidFill>
                            <a:srgbClr val="FF0000"/>
                          </a:solidFill>
                        </a:rPr>
                        <a:t>C. China</a:t>
                      </a:r>
                    </a:p>
                  </a:txBody>
                  <a:tcPr/>
                </a:tc>
                <a:tc>
                  <a:txBody>
                    <a:bodyPr/>
                    <a:lstStyle/>
                    <a:p>
                      <a:pPr algn="ctr"/>
                      <a:r>
                        <a:rPr lang="en-US" dirty="0">
                          <a:solidFill>
                            <a:srgbClr val="FF0000"/>
                          </a:solidFill>
                        </a:rPr>
                        <a:t>D. Japan</a:t>
                      </a:r>
                    </a:p>
                  </a:txBody>
                  <a:tcPr/>
                </a:tc>
                <a:tc>
                  <a:txBody>
                    <a:bodyPr/>
                    <a:lstStyle/>
                    <a:p>
                      <a:pPr algn="ctr"/>
                      <a:r>
                        <a:rPr lang="en-US" dirty="0">
                          <a:solidFill>
                            <a:srgbClr val="FF0000"/>
                          </a:solidFill>
                        </a:rPr>
                        <a:t>E. South Korea</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0617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47444" y="86966"/>
            <a:ext cx="7049109" cy="807913"/>
          </a:xfrm>
          <a:prstGeom prst="rect">
            <a:avLst/>
          </a:prstGeom>
          <a:noFill/>
        </p:spPr>
        <p:txBody>
          <a:bodyPr wrap="none" lIns="68580" tIns="34290" rIns="68580" bIns="34290">
            <a:spAutoFit/>
          </a:bodyPr>
          <a:lstStyle/>
          <a:p>
            <a:pPr algn="ctr"/>
            <a:r>
              <a:rPr lang="en-US" sz="48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Economic Continuum</a:t>
            </a:r>
          </a:p>
        </p:txBody>
      </p:sp>
      <p:sp>
        <p:nvSpPr>
          <p:cNvPr id="9" name="TextBox 8"/>
          <p:cNvSpPr txBox="1"/>
          <p:nvPr/>
        </p:nvSpPr>
        <p:spPr>
          <a:xfrm>
            <a:off x="-1" y="860643"/>
            <a:ext cx="9118229" cy="307777"/>
          </a:xfrm>
          <a:prstGeom prst="rect">
            <a:avLst/>
          </a:prstGeom>
          <a:noFill/>
        </p:spPr>
        <p:txBody>
          <a:bodyPr wrap="square" rtlCol="0">
            <a:spAutoFit/>
          </a:bodyPr>
          <a:lstStyle/>
          <a:p>
            <a:pPr algn="ctr"/>
            <a:r>
              <a:rPr lang="en-US" sz="1400" dirty="0">
                <a:latin typeface="KG First Time In Forever" panose="02000506000000020003" pitchFamily="2" charset="0"/>
                <a:ea typeface="KBScaredStraight" panose="02000603000000000000" pitchFamily="2" charset="0"/>
              </a:rPr>
              <a:t>Identify where the economies of China, India, Japan, North Korea, and South Korea lie on the economic continuum.</a:t>
            </a:r>
          </a:p>
        </p:txBody>
      </p:sp>
      <p:sp>
        <p:nvSpPr>
          <p:cNvPr id="14" name="Rectangle 13"/>
          <p:cNvSpPr/>
          <p:nvPr/>
        </p:nvSpPr>
        <p:spPr>
          <a:xfrm rot="5400000">
            <a:off x="2880360" y="-2880360"/>
            <a:ext cx="3383280" cy="914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46336" y="6635861"/>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22" name="TextBox 21"/>
          <p:cNvSpPr txBox="1"/>
          <p:nvPr/>
        </p:nvSpPr>
        <p:spPr>
          <a:xfrm>
            <a:off x="0" y="0"/>
            <a:ext cx="2653250" cy="276999"/>
          </a:xfrm>
          <a:prstGeom prst="rect">
            <a:avLst/>
          </a:prstGeom>
          <a:noFill/>
        </p:spPr>
        <p:txBody>
          <a:bodyPr wrap="square" rtlCol="0">
            <a:spAutoFit/>
          </a:bodyPr>
          <a:lstStyle/>
          <a:p>
            <a:r>
              <a:rPr lang="en-US" sz="1200" dirty="0">
                <a:latin typeface="KG First Time In Forever" panose="02000506000000020003"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18" name="TextBox 17"/>
          <p:cNvSpPr txBox="1"/>
          <p:nvPr/>
        </p:nvSpPr>
        <p:spPr>
          <a:xfrm>
            <a:off x="-201622" y="1517950"/>
            <a:ext cx="1585160" cy="523220"/>
          </a:xfrm>
          <a:prstGeom prst="rect">
            <a:avLst/>
          </a:prstGeom>
          <a:noFill/>
        </p:spPr>
        <p:txBody>
          <a:bodyPr wrap="square" rtlCol="0">
            <a:spAutoFit/>
          </a:bodyPr>
          <a:lstStyle/>
          <a:p>
            <a:pPr algn="ctr"/>
            <a:r>
              <a:rPr lang="en-US" sz="1400" dirty="0">
                <a:latin typeface="KG Second Chances Solid" panose="02000000000000000000" pitchFamily="2" charset="0"/>
                <a:ea typeface="KBScaredStraight" panose="02000603000000000000" pitchFamily="2" charset="0"/>
              </a:rPr>
              <a:t>Pure</a:t>
            </a:r>
          </a:p>
          <a:p>
            <a:pPr algn="ctr"/>
            <a:r>
              <a:rPr lang="en-US" sz="1400" dirty="0">
                <a:latin typeface="KG Second Chances Solid" panose="02000000000000000000" pitchFamily="2" charset="0"/>
                <a:ea typeface="KBScaredStraight" panose="02000603000000000000" pitchFamily="2" charset="0"/>
              </a:rPr>
              <a:t>Command</a:t>
            </a:r>
            <a:endParaRPr lang="en-US" dirty="0">
              <a:latin typeface="KG Second Chances Solid" panose="02000000000000000000" pitchFamily="2" charset="0"/>
              <a:ea typeface="KBScaredStraight" panose="02000603000000000000" pitchFamily="2" charset="0"/>
            </a:endParaRPr>
          </a:p>
        </p:txBody>
      </p:sp>
      <p:sp>
        <p:nvSpPr>
          <p:cNvPr id="19" name="Rectangle 18"/>
          <p:cNvSpPr/>
          <p:nvPr/>
        </p:nvSpPr>
        <p:spPr>
          <a:xfrm rot="5400000">
            <a:off x="2880359" y="591548"/>
            <a:ext cx="3383280" cy="914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7923525" y="1549937"/>
            <a:ext cx="1585160" cy="523220"/>
          </a:xfrm>
          <a:prstGeom prst="rect">
            <a:avLst/>
          </a:prstGeom>
          <a:noFill/>
        </p:spPr>
        <p:txBody>
          <a:bodyPr wrap="square" rtlCol="0">
            <a:spAutoFit/>
          </a:bodyPr>
          <a:lstStyle/>
          <a:p>
            <a:pPr algn="ctr"/>
            <a:r>
              <a:rPr lang="en-US" sz="1400" dirty="0">
                <a:latin typeface="KG Second Chances Solid" panose="02000000000000000000" pitchFamily="2" charset="0"/>
                <a:ea typeface="KBScaredStraight" panose="02000603000000000000" pitchFamily="2" charset="0"/>
              </a:rPr>
              <a:t>Pure</a:t>
            </a:r>
          </a:p>
          <a:p>
            <a:pPr algn="ctr"/>
            <a:r>
              <a:rPr lang="en-US" sz="1400" dirty="0">
                <a:latin typeface="KG Second Chances Solid" panose="02000000000000000000" pitchFamily="2" charset="0"/>
                <a:ea typeface="KBScaredStraight" panose="02000603000000000000" pitchFamily="2" charset="0"/>
              </a:rPr>
              <a:t>Market</a:t>
            </a:r>
            <a:endParaRPr lang="en-US" dirty="0">
              <a:latin typeface="KG Second Chances Solid" panose="02000000000000000000" pitchFamily="2" charset="0"/>
              <a:ea typeface="KBScaredStraight" panose="02000603000000000000" pitchFamily="2" charset="0"/>
            </a:endParaRPr>
          </a:p>
        </p:txBody>
      </p:sp>
      <p:sp>
        <p:nvSpPr>
          <p:cNvPr id="27" name="TextBox 26"/>
          <p:cNvSpPr txBox="1"/>
          <p:nvPr/>
        </p:nvSpPr>
        <p:spPr>
          <a:xfrm>
            <a:off x="-46336" y="3194731"/>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cxnSp>
        <p:nvCxnSpPr>
          <p:cNvPr id="4" name="Straight Arrow Connector 3"/>
          <p:cNvCxnSpPr/>
          <p:nvPr/>
        </p:nvCxnSpPr>
        <p:spPr>
          <a:xfrm>
            <a:off x="1181915" y="1803061"/>
            <a:ext cx="7049109"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701139" y="1572358"/>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494218" y="1561305"/>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197147" y="1573309"/>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505339" y="1559487"/>
            <a:ext cx="428128"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A</a:t>
            </a:r>
            <a:endParaRPr lang="en-US" sz="3200" dirty="0">
              <a:latin typeface="KG Second Chances Solid" panose="02000000000000000000" pitchFamily="2" charset="0"/>
              <a:ea typeface="KBScaredStraight" panose="02000603000000000000" pitchFamily="2" charset="0"/>
            </a:endParaRPr>
          </a:p>
        </p:txBody>
      </p:sp>
      <p:sp>
        <p:nvSpPr>
          <p:cNvPr id="36" name="TextBox 35"/>
          <p:cNvSpPr txBox="1"/>
          <p:nvPr/>
        </p:nvSpPr>
        <p:spPr>
          <a:xfrm>
            <a:off x="-13788" y="3486924"/>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40" name="Oval 39"/>
          <p:cNvSpPr/>
          <p:nvPr/>
        </p:nvSpPr>
        <p:spPr>
          <a:xfrm>
            <a:off x="4398401" y="1577882"/>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727585" y="1570125"/>
            <a:ext cx="469561"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D</a:t>
            </a:r>
            <a:endParaRPr lang="en-US" sz="3200" dirty="0">
              <a:latin typeface="KG Second Chances Solid" panose="02000000000000000000" pitchFamily="2" charset="0"/>
              <a:ea typeface="KBScaredStraight" panose="02000603000000000000" pitchFamily="2" charset="0"/>
            </a:endParaRPr>
          </a:p>
        </p:txBody>
      </p:sp>
      <p:sp>
        <p:nvSpPr>
          <p:cNvPr id="50" name="Oval 49"/>
          <p:cNvSpPr/>
          <p:nvPr/>
        </p:nvSpPr>
        <p:spPr>
          <a:xfrm>
            <a:off x="3851306" y="1579261"/>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158339" y="1575649"/>
            <a:ext cx="523100"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E</a:t>
            </a:r>
            <a:endParaRPr lang="en-US" sz="3200" dirty="0">
              <a:latin typeface="KG Second Chances Solid" panose="02000000000000000000" pitchFamily="2" charset="0"/>
              <a:ea typeface="KBScaredStraight" panose="02000603000000000000" pitchFamily="2" charset="0"/>
            </a:endParaRPr>
          </a:p>
        </p:txBody>
      </p:sp>
      <p:sp>
        <p:nvSpPr>
          <p:cNvPr id="31" name="TextBox 30"/>
          <p:cNvSpPr txBox="1"/>
          <p:nvPr/>
        </p:nvSpPr>
        <p:spPr>
          <a:xfrm>
            <a:off x="3858548" y="1589812"/>
            <a:ext cx="477057"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B</a:t>
            </a:r>
            <a:endParaRPr lang="en-US" sz="3200" dirty="0">
              <a:latin typeface="KG Second Chances Solid" panose="02000000000000000000" pitchFamily="2" charset="0"/>
              <a:ea typeface="KBScaredStraight" panose="02000603000000000000" pitchFamily="2" charset="0"/>
            </a:endParaRPr>
          </a:p>
        </p:txBody>
      </p:sp>
      <p:sp>
        <p:nvSpPr>
          <p:cNvPr id="32" name="TextBox 31"/>
          <p:cNvSpPr txBox="1"/>
          <p:nvPr/>
        </p:nvSpPr>
        <p:spPr>
          <a:xfrm>
            <a:off x="4330345" y="1574796"/>
            <a:ext cx="564949"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C</a:t>
            </a:r>
            <a:endParaRPr lang="en-US" sz="3200" dirty="0">
              <a:latin typeface="KG Second Chances Solid" panose="02000000000000000000" pitchFamily="2" charset="0"/>
              <a:ea typeface="KBScaredStraight" panose="02000603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6903508"/>
              </p:ext>
            </p:extLst>
          </p:nvPr>
        </p:nvGraphicFramePr>
        <p:xfrm>
          <a:off x="101145" y="2431936"/>
          <a:ext cx="8933329" cy="370840"/>
        </p:xfrm>
        <a:graphic>
          <a:graphicData uri="http://schemas.openxmlformats.org/drawingml/2006/table">
            <a:tbl>
              <a:tblPr firstRow="1" bandRow="1">
                <a:tableStyleId>{2D5ABB26-0587-4C30-8999-92F81FD0307C}</a:tableStyleId>
              </a:tblPr>
              <a:tblGrid>
                <a:gridCol w="1800659">
                  <a:extLst>
                    <a:ext uri="{9D8B030D-6E8A-4147-A177-3AD203B41FA5}">
                      <a16:colId xmlns:a16="http://schemas.microsoft.com/office/drawing/2014/main" val="20000"/>
                    </a:ext>
                  </a:extLst>
                </a:gridCol>
                <a:gridCol w="1730693">
                  <a:extLst>
                    <a:ext uri="{9D8B030D-6E8A-4147-A177-3AD203B41FA5}">
                      <a16:colId xmlns:a16="http://schemas.microsoft.com/office/drawing/2014/main" val="20001"/>
                    </a:ext>
                  </a:extLst>
                </a:gridCol>
                <a:gridCol w="1800659">
                  <a:extLst>
                    <a:ext uri="{9D8B030D-6E8A-4147-A177-3AD203B41FA5}">
                      <a16:colId xmlns:a16="http://schemas.microsoft.com/office/drawing/2014/main" val="20002"/>
                    </a:ext>
                  </a:extLst>
                </a:gridCol>
                <a:gridCol w="1800659">
                  <a:extLst>
                    <a:ext uri="{9D8B030D-6E8A-4147-A177-3AD203B41FA5}">
                      <a16:colId xmlns:a16="http://schemas.microsoft.com/office/drawing/2014/main" val="20003"/>
                    </a:ext>
                  </a:extLst>
                </a:gridCol>
                <a:gridCol w="1800659">
                  <a:extLst>
                    <a:ext uri="{9D8B030D-6E8A-4147-A177-3AD203B41FA5}">
                      <a16:colId xmlns:a16="http://schemas.microsoft.com/office/drawing/2014/main" val="20004"/>
                    </a:ext>
                  </a:extLst>
                </a:gridCol>
              </a:tblGrid>
              <a:tr h="370840">
                <a:tc>
                  <a:txBody>
                    <a:bodyPr/>
                    <a:lstStyle/>
                    <a:p>
                      <a:r>
                        <a:rPr lang="en-US" dirty="0"/>
                        <a:t>A: ___________</a:t>
                      </a:r>
                    </a:p>
                  </a:txBody>
                  <a:tcPr/>
                </a:tc>
                <a:tc>
                  <a:txBody>
                    <a:bodyPr/>
                    <a:lstStyle/>
                    <a:p>
                      <a:r>
                        <a:rPr lang="en-US" dirty="0"/>
                        <a:t>B: ___________</a:t>
                      </a:r>
                    </a:p>
                  </a:txBody>
                  <a:tcPr/>
                </a:tc>
                <a:tc>
                  <a:txBody>
                    <a:bodyPr/>
                    <a:lstStyle/>
                    <a:p>
                      <a:r>
                        <a:rPr lang="en-US" dirty="0"/>
                        <a:t>C: ___________</a:t>
                      </a:r>
                    </a:p>
                  </a:txBody>
                  <a:tcPr/>
                </a:tc>
                <a:tc>
                  <a:txBody>
                    <a:bodyPr/>
                    <a:lstStyle/>
                    <a:p>
                      <a:r>
                        <a:rPr lang="en-US" dirty="0"/>
                        <a:t>D: ___________</a:t>
                      </a:r>
                    </a:p>
                  </a:txBody>
                  <a:tcPr/>
                </a:tc>
                <a:tc>
                  <a:txBody>
                    <a:bodyPr/>
                    <a:lstStyle/>
                    <a:p>
                      <a:r>
                        <a:rPr lang="en-US" dirty="0"/>
                        <a:t>E: ___________</a:t>
                      </a:r>
                    </a:p>
                  </a:txBody>
                  <a:tcPr/>
                </a:tc>
                <a:extLst>
                  <a:ext uri="{0D108BD9-81ED-4DB2-BD59-A6C34878D82A}">
                    <a16:rowId xmlns:a16="http://schemas.microsoft.com/office/drawing/2014/main" val="10000"/>
                  </a:ext>
                </a:extLst>
              </a:tr>
            </a:tbl>
          </a:graphicData>
        </a:graphic>
      </p:graphicFrame>
      <p:sp>
        <p:nvSpPr>
          <p:cNvPr id="51" name="Rectangle 50"/>
          <p:cNvSpPr/>
          <p:nvPr/>
        </p:nvSpPr>
        <p:spPr>
          <a:xfrm>
            <a:off x="1045695" y="3774046"/>
            <a:ext cx="7049109" cy="807913"/>
          </a:xfrm>
          <a:prstGeom prst="rect">
            <a:avLst/>
          </a:prstGeom>
          <a:noFill/>
        </p:spPr>
        <p:txBody>
          <a:bodyPr wrap="none" lIns="68580" tIns="34290" rIns="68580" bIns="34290">
            <a:spAutoFit/>
          </a:bodyPr>
          <a:lstStyle/>
          <a:p>
            <a:pPr algn="ctr"/>
            <a:r>
              <a:rPr lang="en-US" sz="48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Economic Continuum</a:t>
            </a:r>
          </a:p>
        </p:txBody>
      </p:sp>
      <p:sp>
        <p:nvSpPr>
          <p:cNvPr id="52" name="TextBox 51"/>
          <p:cNvSpPr txBox="1"/>
          <p:nvPr/>
        </p:nvSpPr>
        <p:spPr>
          <a:xfrm>
            <a:off x="-1750" y="4547723"/>
            <a:ext cx="9118229" cy="307777"/>
          </a:xfrm>
          <a:prstGeom prst="rect">
            <a:avLst/>
          </a:prstGeom>
          <a:noFill/>
        </p:spPr>
        <p:txBody>
          <a:bodyPr wrap="square" rtlCol="0">
            <a:spAutoFit/>
          </a:bodyPr>
          <a:lstStyle/>
          <a:p>
            <a:pPr algn="ctr"/>
            <a:r>
              <a:rPr lang="en-US" sz="1400" dirty="0">
                <a:latin typeface="KG First Time In Forever" panose="02000506000000020003" pitchFamily="2" charset="0"/>
                <a:ea typeface="KBScaredStraight" panose="02000603000000000000" pitchFamily="2" charset="0"/>
              </a:rPr>
              <a:t>Identify where the economies of China, India, Japan, North Korea, and South Korea lie on the economic continuum.</a:t>
            </a:r>
          </a:p>
        </p:txBody>
      </p:sp>
      <p:sp>
        <p:nvSpPr>
          <p:cNvPr id="53" name="TextBox 52"/>
          <p:cNvSpPr txBox="1"/>
          <p:nvPr/>
        </p:nvSpPr>
        <p:spPr>
          <a:xfrm>
            <a:off x="-203371" y="5205030"/>
            <a:ext cx="1585160" cy="523220"/>
          </a:xfrm>
          <a:prstGeom prst="rect">
            <a:avLst/>
          </a:prstGeom>
          <a:noFill/>
        </p:spPr>
        <p:txBody>
          <a:bodyPr wrap="square" rtlCol="0">
            <a:spAutoFit/>
          </a:bodyPr>
          <a:lstStyle/>
          <a:p>
            <a:pPr algn="ctr"/>
            <a:r>
              <a:rPr lang="en-US" sz="1400" dirty="0">
                <a:latin typeface="KG Second Chances Solid" panose="02000000000000000000" pitchFamily="2" charset="0"/>
                <a:ea typeface="KBScaredStraight" panose="02000603000000000000" pitchFamily="2" charset="0"/>
              </a:rPr>
              <a:t>Pure</a:t>
            </a:r>
          </a:p>
          <a:p>
            <a:pPr algn="ctr"/>
            <a:r>
              <a:rPr lang="en-US" sz="1400" dirty="0">
                <a:latin typeface="KG Second Chances Solid" panose="02000000000000000000" pitchFamily="2" charset="0"/>
                <a:ea typeface="KBScaredStraight" panose="02000603000000000000" pitchFamily="2" charset="0"/>
              </a:rPr>
              <a:t>Command</a:t>
            </a:r>
            <a:endParaRPr lang="en-US" dirty="0">
              <a:latin typeface="KG Second Chances Solid" panose="02000000000000000000" pitchFamily="2" charset="0"/>
              <a:ea typeface="KBScaredStraight" panose="02000603000000000000" pitchFamily="2" charset="0"/>
            </a:endParaRPr>
          </a:p>
        </p:txBody>
      </p:sp>
      <p:sp>
        <p:nvSpPr>
          <p:cNvPr id="54" name="TextBox 53"/>
          <p:cNvSpPr txBox="1"/>
          <p:nvPr/>
        </p:nvSpPr>
        <p:spPr>
          <a:xfrm>
            <a:off x="7921776" y="5237017"/>
            <a:ext cx="1585160" cy="523220"/>
          </a:xfrm>
          <a:prstGeom prst="rect">
            <a:avLst/>
          </a:prstGeom>
          <a:noFill/>
        </p:spPr>
        <p:txBody>
          <a:bodyPr wrap="square" rtlCol="0">
            <a:spAutoFit/>
          </a:bodyPr>
          <a:lstStyle/>
          <a:p>
            <a:pPr algn="ctr"/>
            <a:r>
              <a:rPr lang="en-US" sz="1400" dirty="0">
                <a:latin typeface="KG Second Chances Solid" panose="02000000000000000000" pitchFamily="2" charset="0"/>
                <a:ea typeface="KBScaredStraight" panose="02000603000000000000" pitchFamily="2" charset="0"/>
              </a:rPr>
              <a:t>Pure</a:t>
            </a:r>
          </a:p>
          <a:p>
            <a:pPr algn="ctr"/>
            <a:r>
              <a:rPr lang="en-US" sz="1400" dirty="0">
                <a:latin typeface="KG Second Chances Solid" panose="02000000000000000000" pitchFamily="2" charset="0"/>
                <a:ea typeface="KBScaredStraight" panose="02000603000000000000" pitchFamily="2" charset="0"/>
              </a:rPr>
              <a:t>Market</a:t>
            </a:r>
            <a:endParaRPr lang="en-US" dirty="0">
              <a:latin typeface="KG Second Chances Solid" panose="02000000000000000000" pitchFamily="2" charset="0"/>
              <a:ea typeface="KBScaredStraight" panose="02000603000000000000" pitchFamily="2" charset="0"/>
            </a:endParaRPr>
          </a:p>
        </p:txBody>
      </p:sp>
      <p:cxnSp>
        <p:nvCxnSpPr>
          <p:cNvPr id="55" name="Straight Arrow Connector 54"/>
          <p:cNvCxnSpPr/>
          <p:nvPr/>
        </p:nvCxnSpPr>
        <p:spPr>
          <a:xfrm>
            <a:off x="1180166" y="5490141"/>
            <a:ext cx="7049109"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1471200" y="5276892"/>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503590" y="5246567"/>
            <a:ext cx="428128"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A</a:t>
            </a:r>
            <a:endParaRPr lang="en-US" sz="3200" dirty="0">
              <a:latin typeface="KG Second Chances Solid" panose="02000000000000000000" pitchFamily="2" charset="0"/>
              <a:ea typeface="KBScaredStraight" panose="02000603000000000000" pitchFamily="2" charset="0"/>
            </a:endParaRPr>
          </a:p>
        </p:txBody>
      </p:sp>
      <p:sp>
        <p:nvSpPr>
          <p:cNvPr id="66" name="Oval 65"/>
          <p:cNvSpPr/>
          <p:nvPr/>
        </p:nvSpPr>
        <p:spPr>
          <a:xfrm>
            <a:off x="5701139" y="5246266"/>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725836" y="5257205"/>
            <a:ext cx="469561"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D</a:t>
            </a:r>
            <a:endParaRPr lang="en-US" sz="3200" dirty="0">
              <a:latin typeface="KG Second Chances Solid" panose="02000000000000000000" pitchFamily="2" charset="0"/>
              <a:ea typeface="KBScaredStraight" panose="02000603000000000000" pitchFamily="2" charset="0"/>
            </a:endParaRPr>
          </a:p>
        </p:txBody>
      </p:sp>
      <p:sp>
        <p:nvSpPr>
          <p:cNvPr id="64" name="Oval 63"/>
          <p:cNvSpPr/>
          <p:nvPr/>
        </p:nvSpPr>
        <p:spPr>
          <a:xfrm>
            <a:off x="3828744" y="5281357"/>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199778" y="5246266"/>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156590" y="5262729"/>
            <a:ext cx="523100"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E</a:t>
            </a:r>
            <a:endParaRPr lang="en-US" sz="3200" dirty="0">
              <a:latin typeface="KG Second Chances Solid" panose="02000000000000000000" pitchFamily="2" charset="0"/>
              <a:ea typeface="KBScaredStraight" panose="02000603000000000000" pitchFamily="2" charset="0"/>
            </a:endParaRPr>
          </a:p>
        </p:txBody>
      </p:sp>
      <p:sp>
        <p:nvSpPr>
          <p:cNvPr id="65" name="Oval 64"/>
          <p:cNvSpPr/>
          <p:nvPr/>
        </p:nvSpPr>
        <p:spPr>
          <a:xfrm>
            <a:off x="4385100" y="5281357"/>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856799" y="5276892"/>
            <a:ext cx="477057"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B</a:t>
            </a:r>
            <a:endParaRPr lang="en-US" sz="3200" dirty="0">
              <a:latin typeface="KG Second Chances Solid" panose="02000000000000000000" pitchFamily="2" charset="0"/>
              <a:ea typeface="KBScaredStraight" panose="02000603000000000000" pitchFamily="2" charset="0"/>
            </a:endParaRPr>
          </a:p>
        </p:txBody>
      </p:sp>
      <p:sp>
        <p:nvSpPr>
          <p:cNvPr id="60" name="TextBox 59"/>
          <p:cNvSpPr txBox="1"/>
          <p:nvPr/>
        </p:nvSpPr>
        <p:spPr>
          <a:xfrm>
            <a:off x="4328596" y="5261876"/>
            <a:ext cx="564949" cy="461665"/>
          </a:xfrm>
          <a:prstGeom prst="rect">
            <a:avLst/>
          </a:prstGeom>
          <a:noFill/>
        </p:spPr>
        <p:txBody>
          <a:bodyPr wrap="square" rtlCol="0">
            <a:spAutoFit/>
          </a:bodyPr>
          <a:lstStyle/>
          <a:p>
            <a:pPr algn="ctr"/>
            <a:r>
              <a:rPr lang="en-US" sz="2400" dirty="0">
                <a:latin typeface="KG Second Chances Solid" panose="02000000000000000000" pitchFamily="2" charset="0"/>
                <a:ea typeface="KBScaredStraight" panose="02000603000000000000" pitchFamily="2" charset="0"/>
              </a:rPr>
              <a:t>C</a:t>
            </a:r>
            <a:endParaRPr lang="en-US" sz="3200" dirty="0">
              <a:latin typeface="KG Second Chances Solid" panose="02000000000000000000" pitchFamily="2" charset="0"/>
              <a:ea typeface="KBScaredStraight" panose="02000603000000000000" pitchFamily="2"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3197633210"/>
              </p:ext>
            </p:extLst>
          </p:nvPr>
        </p:nvGraphicFramePr>
        <p:xfrm>
          <a:off x="99396" y="6119016"/>
          <a:ext cx="8933329" cy="370840"/>
        </p:xfrm>
        <a:graphic>
          <a:graphicData uri="http://schemas.openxmlformats.org/drawingml/2006/table">
            <a:tbl>
              <a:tblPr firstRow="1" bandRow="1">
                <a:tableStyleId>{2D5ABB26-0587-4C30-8999-92F81FD0307C}</a:tableStyleId>
              </a:tblPr>
              <a:tblGrid>
                <a:gridCol w="1800659">
                  <a:extLst>
                    <a:ext uri="{9D8B030D-6E8A-4147-A177-3AD203B41FA5}">
                      <a16:colId xmlns:a16="http://schemas.microsoft.com/office/drawing/2014/main" val="20000"/>
                    </a:ext>
                  </a:extLst>
                </a:gridCol>
                <a:gridCol w="1730693">
                  <a:extLst>
                    <a:ext uri="{9D8B030D-6E8A-4147-A177-3AD203B41FA5}">
                      <a16:colId xmlns:a16="http://schemas.microsoft.com/office/drawing/2014/main" val="20001"/>
                    </a:ext>
                  </a:extLst>
                </a:gridCol>
                <a:gridCol w="1800659">
                  <a:extLst>
                    <a:ext uri="{9D8B030D-6E8A-4147-A177-3AD203B41FA5}">
                      <a16:colId xmlns:a16="http://schemas.microsoft.com/office/drawing/2014/main" val="20002"/>
                    </a:ext>
                  </a:extLst>
                </a:gridCol>
                <a:gridCol w="1800659">
                  <a:extLst>
                    <a:ext uri="{9D8B030D-6E8A-4147-A177-3AD203B41FA5}">
                      <a16:colId xmlns:a16="http://schemas.microsoft.com/office/drawing/2014/main" val="20003"/>
                    </a:ext>
                  </a:extLst>
                </a:gridCol>
                <a:gridCol w="1800659">
                  <a:extLst>
                    <a:ext uri="{9D8B030D-6E8A-4147-A177-3AD203B41FA5}">
                      <a16:colId xmlns:a16="http://schemas.microsoft.com/office/drawing/2014/main" val="20004"/>
                    </a:ext>
                  </a:extLst>
                </a:gridCol>
              </a:tblGrid>
              <a:tr h="370840">
                <a:tc>
                  <a:txBody>
                    <a:bodyPr/>
                    <a:lstStyle/>
                    <a:p>
                      <a:r>
                        <a:rPr lang="en-US" dirty="0"/>
                        <a:t>A: ___________</a:t>
                      </a:r>
                    </a:p>
                  </a:txBody>
                  <a:tcPr/>
                </a:tc>
                <a:tc>
                  <a:txBody>
                    <a:bodyPr/>
                    <a:lstStyle/>
                    <a:p>
                      <a:r>
                        <a:rPr lang="en-US" dirty="0"/>
                        <a:t>B: ___________</a:t>
                      </a:r>
                    </a:p>
                  </a:txBody>
                  <a:tcPr/>
                </a:tc>
                <a:tc>
                  <a:txBody>
                    <a:bodyPr/>
                    <a:lstStyle/>
                    <a:p>
                      <a:r>
                        <a:rPr lang="en-US" dirty="0"/>
                        <a:t>C: ___________</a:t>
                      </a:r>
                    </a:p>
                  </a:txBody>
                  <a:tcPr/>
                </a:tc>
                <a:tc>
                  <a:txBody>
                    <a:bodyPr/>
                    <a:lstStyle/>
                    <a:p>
                      <a:r>
                        <a:rPr lang="en-US" dirty="0"/>
                        <a:t>D: ___________</a:t>
                      </a:r>
                    </a:p>
                  </a:txBody>
                  <a:tcPr/>
                </a:tc>
                <a:tc>
                  <a:txBody>
                    <a:bodyPr/>
                    <a:lstStyle/>
                    <a:p>
                      <a:r>
                        <a:rPr lang="en-US" dirty="0"/>
                        <a:t>E: ___________</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7931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8224" y="261588"/>
            <a:ext cx="8027893"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766482" y="570010"/>
            <a:ext cx="7611036" cy="5894705"/>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eaLnBrk="1" hangingPunct="1">
              <a:defRPr/>
            </a:pPr>
            <a:r>
              <a:rPr lang="en-US" dirty="0">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pPr eaLnBrk="1" hangingPunct="1">
              <a:defRPr/>
            </a:pP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pPr eaLnBrk="1" hangingPunct="1">
              <a:defRPr/>
            </a:pPr>
            <a:endParaRPr lang="en-US" sz="1165"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456"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748" dirty="0">
                <a:latin typeface="KBScaredStraight" panose="02000603000000000000" pitchFamily="2" charset="0"/>
                <a:ea typeface="KBScaredStraight" panose="02000603000000000000" pitchFamily="2" charset="0"/>
                <a:cs typeface="Arial" panose="020B0604020202020204" pitchFamily="34" charset="0"/>
              </a:rPr>
              <a:t>Best wishes,</a:t>
            </a:r>
          </a:p>
          <a:p>
            <a:pPr eaLnBrk="1" hangingPunct="1">
              <a:defRPr/>
            </a:pPr>
            <a:r>
              <a:rPr lang="en-US" sz="2912"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483921" y="294573"/>
            <a:ext cx="4012147" cy="881406"/>
          </a:xfrm>
          <a:prstGeom prst="rect">
            <a:avLst/>
          </a:prstGeom>
          <a:noFill/>
        </p:spPr>
        <p:txBody>
          <a:bodyPr wrap="none" lIns="49922" tIns="24961" rIns="49922" bIns="24961">
            <a:spAutoFit/>
          </a:bodyPr>
          <a:lstStyle/>
          <a:p>
            <a:pPr algn="ctr" eaLnBrk="1" hangingPunct="1">
              <a:defRPr/>
            </a:pPr>
            <a:r>
              <a:rPr lang="en-US" sz="54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pic>
        <p:nvPicPr>
          <p:cNvPr id="18438" name="Picture 8">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2080" y="5272746"/>
            <a:ext cx="1188720" cy="11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1866" y="3298184"/>
            <a:ext cx="1828800" cy="2438400"/>
          </a:xfrm>
          <a:prstGeom prst="rect">
            <a:avLst/>
          </a:prstGeom>
          <a:ln w="38100">
            <a:solidFill>
              <a:schemeClr val="tx1"/>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655" y="3271850"/>
            <a:ext cx="242640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9022" y="3271850"/>
            <a:ext cx="2434835"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5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465268" y="580913"/>
            <a:ext cx="8321040" cy="5486400"/>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602428" y="718073"/>
            <a:ext cx="8046720" cy="5212080"/>
          </a:xfrm>
          <a:prstGeom prst="ellipse">
            <a:avLst/>
          </a:prstGeom>
          <a:solidFill>
            <a:srgbClr val="A5D9C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7586" y="6616696"/>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17586" y="2321004"/>
            <a:ext cx="9144000" cy="2215991"/>
          </a:xfrm>
          <a:prstGeom prst="rect">
            <a:avLst/>
          </a:prstGeom>
          <a:noFill/>
        </p:spPr>
        <p:txBody>
          <a:bodyPr wrap="square" rtlCol="0">
            <a:spAutoFit/>
          </a:bodyPr>
          <a:lstStyle/>
          <a:p>
            <a:pPr algn="ctr"/>
            <a:r>
              <a:rPr lang="en-US" sz="13800" dirty="0">
                <a:ln w="38100">
                  <a:solidFill>
                    <a:sysClr val="windowText" lastClr="000000"/>
                  </a:solidFill>
                </a:ln>
                <a:solidFill>
                  <a:srgbClr val="EC571D"/>
                </a:solidFill>
                <a:latin typeface="KG HAPPY Solid" panose="02000000000000000000" pitchFamily="2" charset="0"/>
              </a:rPr>
              <a:t>CHINA</a:t>
            </a:r>
          </a:p>
        </p:txBody>
      </p:sp>
    </p:spTree>
    <p:extLst>
      <p:ext uri="{BB962C8B-B14F-4D97-AF65-F5344CB8AC3E}">
        <p14:creationId xmlns:p14="http://schemas.microsoft.com/office/powerpoint/2010/main" val="2312974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6859" y="261588"/>
            <a:ext cx="8364070"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551329" y="294155"/>
            <a:ext cx="8108577" cy="6048016"/>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 Brain Wrinkles. Your download includes a limited use license from Brain Wrinkles. The purchaser may use the resource for </a:t>
            </a:r>
            <a:r>
              <a:rPr lang="en-US" sz="1400" b="1"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400" dirty="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This resource is </a:t>
            </a:r>
            <a:r>
              <a:rPr lang="en-US" sz="1400" b="1" u="sng"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400" dirty="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400" dirty="0">
                <a:latin typeface="KBScaredStraight" panose="02000603000000000000" pitchFamily="2" charset="0"/>
                <a:ea typeface="KBScaredStraight" panose="02000603000000000000" pitchFamily="2" charset="0"/>
                <a:cs typeface="Arial" panose="020B0604020202020204" pitchFamily="34" charset="0"/>
              </a:rPr>
              <a:t>to be used:</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On shared databases.</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 Copyright Brain Wrinkles. All rights reserved. Permission is granted to copy pages specifically designed for student or teacher use by the </a:t>
            </a:r>
            <a:r>
              <a:rPr lang="en-US" sz="14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4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Thank you,</a:t>
            </a:r>
          </a:p>
          <a:p>
            <a:pPr eaLnBrk="1" hangingPunct="1">
              <a:defRPr/>
            </a:pPr>
            <a:r>
              <a:rPr lang="en-US" sz="2621"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362160" y="294573"/>
            <a:ext cx="4255675" cy="789843"/>
          </a:xfrm>
          <a:prstGeom prst="rect">
            <a:avLst/>
          </a:prstGeom>
          <a:noFill/>
        </p:spPr>
        <p:txBody>
          <a:bodyPr wrap="none" lIns="49922" tIns="24961" rIns="49922" bIns="24961">
            <a:spAutoFit/>
          </a:bodyPr>
          <a:lstStyle/>
          <a:p>
            <a:pPr algn="ctr" eaLnBrk="1" hangingPunct="1">
              <a:defRPr/>
            </a:pPr>
            <a:r>
              <a:rPr lang="en-US" sz="4805"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pic>
        <p:nvPicPr>
          <p:cNvPr id="19462"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15" y="5475160"/>
            <a:ext cx="815228" cy="79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684744" y="5348679"/>
            <a:ext cx="2975162" cy="361381"/>
          </a:xfrm>
          <a:prstGeom prst="rect">
            <a:avLst/>
          </a:prstGeom>
          <a:noFill/>
        </p:spPr>
        <p:txBody>
          <a:bodyPr>
            <a:spAutoFit/>
          </a:bodyPr>
          <a:lstStyle/>
          <a:p>
            <a:pPr algn="ctr" eaLnBrk="1" hangingPunct="1">
              <a:defRPr/>
            </a:pPr>
            <a:r>
              <a:rPr lang="en-US" sz="874" dirty="0">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9464"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598" y="5852619"/>
            <a:ext cx="500063"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7"/>
          </p:cNvPr>
          <p:cNvPicPr>
            <a:picLocks noChangeAspect="1"/>
          </p:cNvPicPr>
          <p:nvPr/>
        </p:nvPicPr>
        <p:blipFill>
          <a:blip r:embed="rId8"/>
          <a:stretch>
            <a:fillRect/>
          </a:stretch>
        </p:blipFill>
        <p:spPr>
          <a:xfrm>
            <a:off x="7996684" y="5874370"/>
            <a:ext cx="518247" cy="514350"/>
          </a:xfrm>
          <a:prstGeom prst="rect">
            <a:avLst/>
          </a:prstGeom>
          <a:ln>
            <a:solidFill>
              <a:schemeClr val="tx1"/>
            </a:solidFill>
          </a:ln>
        </p:spPr>
      </p:pic>
    </p:spTree>
    <p:extLst>
      <p:ext uri="{BB962C8B-B14F-4D97-AF65-F5344CB8AC3E}">
        <p14:creationId xmlns:p14="http://schemas.microsoft.com/office/powerpoint/2010/main" val="2169917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China has a mixed economic system that is about 57% free and 43% command.</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China is transitioning from a command economy controlled by the communist Chinese government, towards a mixed market one with more economic freedom for individuals.</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Since China started loosening up the centrally planned economy in the 1970s, private companies have produced much more of China’s growth.</a:t>
            </a:r>
          </a:p>
        </p:txBody>
      </p:sp>
      <p:sp>
        <p:nvSpPr>
          <p:cNvPr id="6" name="Rectangle 5"/>
          <p:cNvSpPr/>
          <p:nvPr/>
        </p:nvSpPr>
        <p:spPr>
          <a:xfrm>
            <a:off x="2629505" y="61142"/>
            <a:ext cx="3885039"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Mixed</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29543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92" y="457200"/>
            <a:ext cx="8363415" cy="5943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571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358750"/>
            <a:ext cx="8050235" cy="3431709"/>
          </a:xfrm>
          <a:prstGeom prst="rect">
            <a:avLst/>
          </a:prstGeom>
          <a:noFill/>
        </p:spPr>
        <p:txBody>
          <a:bodyPr wrap="square" rtlCol="0">
            <a:spAutoFit/>
          </a:bodyPr>
          <a:lstStyle/>
          <a:p>
            <a:pPr marL="342900" indent="-3429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China’s economy is the fastest-growing economy in the world, as well as the largest economy in the world.</a:t>
            </a:r>
          </a:p>
          <a:p>
            <a:pPr marL="342900" indent="-342900">
              <a:buFont typeface="Arial" panose="020B0604020202020204" pitchFamily="34" charset="0"/>
              <a:buChar char="•"/>
            </a:pPr>
            <a:endParaRPr lang="en-US" sz="31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Economists predict that within the next twenty years, China will lead the world in economic strength. </a:t>
            </a:r>
          </a:p>
        </p:txBody>
      </p:sp>
      <p:sp>
        <p:nvSpPr>
          <p:cNvPr id="6" name="Rectangle 5"/>
          <p:cNvSpPr/>
          <p:nvPr/>
        </p:nvSpPr>
        <p:spPr>
          <a:xfrm>
            <a:off x="2233725" y="61142"/>
            <a:ext cx="4676601" cy="1423467"/>
          </a:xfrm>
          <a:prstGeom prst="rect">
            <a:avLst/>
          </a:prstGeom>
          <a:noFill/>
        </p:spPr>
        <p:txBody>
          <a:bodyPr wrap="none" lIns="68580" tIns="34290" rIns="68580" bIns="34290">
            <a:spAutoFit/>
          </a:bodyPr>
          <a:lstStyle/>
          <a:p>
            <a:pPr algn="ctr"/>
            <a:r>
              <a:rPr lang="en-US" sz="88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Growth</a:t>
            </a:r>
            <a:endParaRPr lang="en-US" sz="8000" dirty="0">
              <a:ln w="38100">
                <a:solidFill>
                  <a:sysClr val="windowText" lastClr="000000"/>
                </a:solidFill>
              </a:ln>
              <a:solidFill>
                <a:srgbClr val="EC571D"/>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052943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69534</TotalTime>
  <Words>3702</Words>
  <Application>Microsoft Office PowerPoint</Application>
  <PresentationFormat>On-screen Show (4:3)</PresentationFormat>
  <Paragraphs>514</Paragraphs>
  <Slides>60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Calibri</vt:lpstr>
      <vt:lpstr>Calibri Light</vt:lpstr>
      <vt:lpstr>KBScaredStraight</vt:lpstr>
      <vt:lpstr>KG Eyes Wide Open</vt:lpstr>
      <vt:lpstr>KG First Time In Forever</vt:lpstr>
      <vt:lpstr>KG HAPPY</vt:lpstr>
      <vt:lpstr>KG HAPPY Solid</vt:lpstr>
      <vt:lpstr>KG Payphone</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Cochran, Maisha</cp:lastModifiedBy>
  <cp:revision>420</cp:revision>
  <dcterms:created xsi:type="dcterms:W3CDTF">2014-12-29T15:18:45Z</dcterms:created>
  <dcterms:modified xsi:type="dcterms:W3CDTF">2023-02-01T21:48:34Z</dcterms:modified>
</cp:coreProperties>
</file>